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4"/>
  </p:notesMasterIdLst>
  <p:sldIdLst>
    <p:sldId id="357" r:id="rId2"/>
    <p:sldId id="435" r:id="rId3"/>
    <p:sldId id="458" r:id="rId4"/>
    <p:sldId id="449" r:id="rId5"/>
    <p:sldId id="359" r:id="rId6"/>
    <p:sldId id="451" r:id="rId7"/>
    <p:sldId id="450" r:id="rId8"/>
    <p:sldId id="452" r:id="rId9"/>
    <p:sldId id="468" r:id="rId10"/>
    <p:sldId id="377" r:id="rId11"/>
    <p:sldId id="378" r:id="rId12"/>
    <p:sldId id="437" r:id="rId13"/>
    <p:sldId id="363" r:id="rId14"/>
    <p:sldId id="364" r:id="rId15"/>
    <p:sldId id="365" r:id="rId16"/>
    <p:sldId id="360" r:id="rId17"/>
    <p:sldId id="361" r:id="rId18"/>
    <p:sldId id="453" r:id="rId19"/>
    <p:sldId id="439" r:id="rId20"/>
    <p:sldId id="480" r:id="rId21"/>
    <p:sldId id="438" r:id="rId22"/>
    <p:sldId id="366" r:id="rId23"/>
    <p:sldId id="261" r:id="rId24"/>
    <p:sldId id="371" r:id="rId25"/>
    <p:sldId id="372" r:id="rId26"/>
    <p:sldId id="370" r:id="rId27"/>
    <p:sldId id="374" r:id="rId28"/>
    <p:sldId id="375" r:id="rId29"/>
    <p:sldId id="466" r:id="rId30"/>
    <p:sldId id="462" r:id="rId31"/>
    <p:sldId id="459" r:id="rId32"/>
    <p:sldId id="461" r:id="rId33"/>
    <p:sldId id="460" r:id="rId34"/>
    <p:sldId id="442" r:id="rId35"/>
    <p:sldId id="455" r:id="rId36"/>
    <p:sldId id="456" r:id="rId37"/>
    <p:sldId id="454" r:id="rId38"/>
    <p:sldId id="457" r:id="rId39"/>
    <p:sldId id="373" r:id="rId40"/>
    <p:sldId id="483" r:id="rId41"/>
    <p:sldId id="259" r:id="rId42"/>
    <p:sldId id="369" r:id="rId43"/>
    <p:sldId id="481" r:id="rId44"/>
    <p:sldId id="482" r:id="rId45"/>
    <p:sldId id="489" r:id="rId46"/>
    <p:sldId id="477" r:id="rId47"/>
    <p:sldId id="447" r:id="rId48"/>
    <p:sldId id="445" r:id="rId49"/>
    <p:sldId id="446" r:id="rId50"/>
    <p:sldId id="448" r:id="rId51"/>
    <p:sldId id="444" r:id="rId52"/>
    <p:sldId id="440" r:id="rId53"/>
    <p:sldId id="464" r:id="rId54"/>
    <p:sldId id="465" r:id="rId55"/>
    <p:sldId id="488" r:id="rId56"/>
    <p:sldId id="467" r:id="rId57"/>
    <p:sldId id="463" r:id="rId58"/>
    <p:sldId id="260" r:id="rId59"/>
    <p:sldId id="263" r:id="rId60"/>
    <p:sldId id="358" r:id="rId61"/>
    <p:sldId id="441" r:id="rId62"/>
    <p:sldId id="487" r:id="rId6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34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50.png>
</file>

<file path=ppt/media/image16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5DA875-C9E4-4CF2-8AC4-4C9BA5B76225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FB2585-B6DB-477E-8EED-3D2DB5722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497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8625" y="708025"/>
            <a:ext cx="6297613" cy="3541713"/>
          </a:xfrm>
        </p:spPr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400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076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9975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7965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2990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0873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1401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7527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6408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7880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92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0135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8879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0297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6737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2721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9713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119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7113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122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24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7144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704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8447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29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87DCA-4CE6-48C9-A578-C87C96752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F8F19-C955-4E3E-981C-4312C2EE0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1F775-94EB-497C-B286-DA9A53EBB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92712-E7D7-4F33-A374-ECD25DF07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B8940-CBEA-49DE-B605-E5DEDD3F5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32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D7DBB-0121-43E2-8D1C-A9790DE8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7DB1B3-E63D-41CD-BB54-2FCBAB3BC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6C8A4-EAA8-4C0D-B059-36CE39AD2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7857F-01ED-47BF-9526-E8F13FB81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2BAB6-BB19-45D7-877A-34F6BA860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04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5E743E-EBA9-47D5-95F1-1BE4336DE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FD8242-2871-49D7-9148-266A19186E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5C459-EEF1-425A-9411-1CBD6FFF4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CDBFC-13F7-491C-BD1D-485C07DE2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5A35A-09B2-44E5-BE68-0F4694F02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70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388226"/>
            <a:ext cx="11525250" cy="5290388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69177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193273" y="5132441"/>
            <a:ext cx="8409867" cy="1460779"/>
          </a:xfrm>
          <a:prstGeom prst="rect">
            <a:avLst/>
          </a:prstGeom>
        </p:spPr>
        <p:txBody>
          <a:bodyPr lIns="137160" tIns="137160" rIns="137160" bIns="137160" anchor="b" anchorCtr="0">
            <a:normAutofit/>
          </a:bodyPr>
          <a:lstStyle>
            <a:lvl1pPr marL="0" indent="0" algn="l" defTabSz="914052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lang="en-US" sz="2400" b="0" kern="0" spc="0" baseline="0" dirty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0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2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2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3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3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670442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3F4DE-A89F-424C-BE0D-8D9A8C912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E8E1D-47B8-44FB-A126-07E3AFFF6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FF915-9582-4989-BF6E-AB35FA64B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390C56-A2EA-4439-9CA3-DEF03FCB5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D26C6-9EC4-46B8-89AE-6DF86A848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459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7A968-BDD7-470A-A82C-DC98B1467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CCCFD-81DC-42A7-B33E-9FDC439AC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E9ECE-B884-430C-84E9-615DB5A5C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C0A9A-EB57-470F-9427-3505045EB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84933-7746-4DE7-8C63-7FAD2636A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910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89D7B-DD81-4079-B8EA-D2F73B06A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297E6-4C09-4A9A-9BEC-16CCD41B99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9000B6-D4DC-4CC9-A100-8E71D6590C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B65153-7194-4370-A6FA-6B78EE371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C103A6-1307-48B4-8C45-82C6E6486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4EC67-9EB0-4E9A-A3D7-C151EBCBD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55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078DA-5033-43A3-B1A3-C85628132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124A4-27A6-4C99-A381-B387B26DB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80E372-1BEB-4E5E-BC4F-2C11A4C1DA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E23D9-53CC-440A-A060-8EBCA1A843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69AF57-2AAB-4B06-BF5F-06DC228607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B52C2E-F698-4BDC-A0B1-D8B075B58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221F43-7DF2-47DA-BA53-F28DEF940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61DA30-6B72-4943-8D4E-9E47219C2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388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BD1BD-6B6F-4589-8A21-D12CCC9ED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C0FF7C-395B-4D4C-A2BB-9487422E2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4B8478-0161-485D-82C7-78F093A67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F65D3-522F-48CF-B27F-8FBA06261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26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444315-DD88-4291-A33C-980F7D9B8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03290B-BB68-468C-910B-DB215C458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67671E-6703-4667-BF15-4C1D74810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147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5CA29-80D8-48E1-8AF1-C6FCE57E1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D6717-2214-4BB7-97E4-26E0B2C3A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7170E-99DE-416D-B788-E25C803544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2087BE-DC6A-44A9-BEC9-16F56F3E0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5E335-1292-4290-894A-E7D20509B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2432CA-FF2C-46DA-8D34-BDB2CA70D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17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0DF82-0460-4EBA-9457-646348773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93BE4-8591-4B99-9839-870A289DFE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46A6FE-66C4-414E-A8CD-1FD5E3FBD8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3539CF-1AAA-4A3D-A2B2-F73BAFCB2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9155AA-E7CF-483B-BAB2-FFE2BCA73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B0604F-7314-49DB-AA4F-037814545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58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11D7C9-66B5-4179-9195-1676D9DB1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05F5D-8DCD-4DF9-82CD-4C9944B02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A91F5-AF09-4922-B48B-A40048ADF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A3DF6-D5CA-4DA1-BD69-4E952F2955F7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B8371-0F33-413D-85B9-C6EA75FD49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CA168-EDAD-429D-B464-1A7FF3CF15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13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504.08083.pdf" TargetMode="External"/><Relationship Id="rId2" Type="http://schemas.openxmlformats.org/officeDocument/2006/relationships/hyperlink" Target="https://arxiv.org/pdf/1312.2249.pdf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3.06870.pdf" TargetMode="External"/><Relationship Id="rId2" Type="http://schemas.openxmlformats.org/officeDocument/2006/relationships/hyperlink" Target="https://arxiv.org/pdf/1506.01497.pdf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hyperlink" Target="https://arxiv.org/abs/1512.02325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arxiv.org/abs/1804.02767" TargetMode="External"/><Relationship Id="rId4" Type="http://schemas.openxmlformats.org/officeDocument/2006/relationships/hyperlink" Target="https://arxiv.org/abs/1612.08242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7706#:~:text=Autonomous%20vehicles%20rely%20on%20the,barriers%20in%20the%20vehicle's%20vicinity.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vision/automl/object-detection/doc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docs.microsoft.com/en-us/azure/cognitive-services/custom-vision-service/get-started-build-detector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1497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1497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arxiv.org/abs/1506.01497" TargetMode="Externa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8.02002v2" TargetMode="Externa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12.02325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arxiv.org/abs/1612.08242" TargetMode="Externa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arxiv.org/abs/1612.08242" TargetMode="Externa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arxiv.org/abs/1612.08242" TargetMode="Externa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1559859" y="2749176"/>
            <a:ext cx="8384988" cy="2383261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500" dirty="0">
                <a:solidFill>
                  <a:schemeClr val="tx1"/>
                </a:solidFill>
                <a:latin typeface="+mj-lt"/>
              </a:rPr>
              <a:t>Machine Learning </a:t>
            </a:r>
            <a:r>
              <a:rPr lang="en-US" sz="3500" dirty="0">
                <a:latin typeface="+mj-lt"/>
              </a:rPr>
              <a:t>530</a:t>
            </a:r>
            <a:endParaRPr lang="en-US" sz="3500" dirty="0">
              <a:solidFill>
                <a:schemeClr val="tx1"/>
              </a:solidFill>
              <a:latin typeface="+mj-lt"/>
            </a:endParaRPr>
          </a:p>
          <a:p>
            <a:pPr marL="0" indent="0">
              <a:buNone/>
            </a:pPr>
            <a:r>
              <a:rPr lang="en-US" sz="3500" dirty="0">
                <a:solidFill>
                  <a:schemeClr val="tx1"/>
                </a:solidFill>
                <a:latin typeface="+mj-lt"/>
              </a:rPr>
              <a:t>Object Detection</a:t>
            </a:r>
          </a:p>
        </p:txBody>
      </p:sp>
      <p:sp>
        <p:nvSpPr>
          <p:cNvPr id="7" name="Subtitle 3"/>
          <p:cNvSpPr>
            <a:spLocks noGrp="1"/>
          </p:cNvSpPr>
          <p:nvPr>
            <p:ph type="subTitle" idx="1"/>
          </p:nvPr>
        </p:nvSpPr>
        <p:spPr>
          <a:xfrm>
            <a:off x="193270" y="5132437"/>
            <a:ext cx="11998729" cy="1725563"/>
          </a:xfrm>
        </p:spPr>
        <p:txBody>
          <a:bodyPr>
            <a:normAutofit/>
          </a:bodyPr>
          <a:lstStyle/>
          <a:p>
            <a:r>
              <a:rPr lang="en-US" dirty="0"/>
              <a:t>Steve Elston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2ACDB9-5DD8-4306-9047-37A6AED1B0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0128" y="773392"/>
            <a:ext cx="6393643" cy="14855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A4984B-E092-1AB9-FD9E-8FF79DDCB5A3}"/>
              </a:ext>
            </a:extLst>
          </p:cNvPr>
          <p:cNvSpPr txBox="1"/>
          <p:nvPr/>
        </p:nvSpPr>
        <p:spPr>
          <a:xfrm>
            <a:off x="1324484" y="6534531"/>
            <a:ext cx="73152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Copyright 2019, 2022 Stephen F Elston. All rights reserved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9CF011-07F1-B888-AF88-6649D1BCF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888" y="4474739"/>
            <a:ext cx="3574892" cy="2383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509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Erhan et. al., 2013</a:t>
            </a:r>
            <a:r>
              <a:rPr lang="en-US" sz="2800" dirty="0"/>
              <a:t>, Scalable Object Detection using Deep Neural Networks, introduced the R-CNN algorithm the first widely accepted deep learning object detection algorithm. R-CNN demonstrated a significant improvement in object recognition accuracy over classical methods. However, this algorithm is too slow for real-time video processing.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hlinkClick r:id="rId3"/>
              </a:rPr>
              <a:t>Girshick</a:t>
            </a:r>
            <a:r>
              <a:rPr lang="en-US" sz="2800" dirty="0">
                <a:hlinkClick r:id="rId3"/>
              </a:rPr>
              <a:t>, 2015</a:t>
            </a:r>
            <a:r>
              <a:rPr lang="en-US" sz="2800" dirty="0"/>
              <a:t>, Fast R-CNN simplified the required computations but still too slow for real-time video.  </a:t>
            </a:r>
          </a:p>
        </p:txBody>
      </p:sp>
    </p:spTree>
    <p:extLst>
      <p:ext uri="{BB962C8B-B14F-4D97-AF65-F5344CB8AC3E}">
        <p14:creationId xmlns:p14="http://schemas.microsoft.com/office/powerpoint/2010/main" val="2202528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Ren et. al., 2016</a:t>
            </a:r>
            <a:r>
              <a:rPr lang="en-US" sz="2800" dirty="0"/>
              <a:t>, Faster R-CNN algorithm, but computational complexity of the algorithm was still rather high.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He, et. al. in 2018</a:t>
            </a:r>
            <a:r>
              <a:rPr lang="en-US" sz="2800" dirty="0"/>
              <a:t> Mask R-CNN algorithm exhibits significantly improved object detection accuracy, particularly when there are large numbers of objects, such as flock of birds or a crowd of people. While not efficient enough for real-time video, but accurate for complex scenes</a:t>
            </a:r>
          </a:p>
        </p:txBody>
      </p:sp>
    </p:spTree>
    <p:extLst>
      <p:ext uri="{BB962C8B-B14F-4D97-AF65-F5344CB8AC3E}">
        <p14:creationId xmlns:p14="http://schemas.microsoft.com/office/powerpoint/2010/main" val="816401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real-time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Lui et. al., 2016,</a:t>
            </a:r>
            <a:r>
              <a:rPr lang="en-US" sz="2800" dirty="0"/>
              <a:t> Single shot </a:t>
            </a:r>
            <a:r>
              <a:rPr lang="en-US" sz="2800" dirty="0" err="1"/>
              <a:t>Multibox</a:t>
            </a:r>
            <a:r>
              <a:rPr lang="en-US" sz="2800" dirty="0"/>
              <a:t> Detector performs bounding box fitting, object detection, and classification in one step. This single shot algorithm provides real time performance for video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Redmon, et. al. 2016</a:t>
            </a:r>
            <a:r>
              <a:rPr lang="en-US" sz="2800" dirty="0"/>
              <a:t>, You Only Look Once: Uniﬁed, Real-Time Object Detection (YOLO) is an alternative single shot detector. YOLO version 1 suffered from low accuracy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4"/>
              </a:rPr>
              <a:t>Redmon, et. al., 2016</a:t>
            </a:r>
            <a:r>
              <a:rPr lang="en-US" sz="2800" dirty="0"/>
              <a:t>, YOLO 9000: Better, Faster, Stronger (aka YOLO v2) made several improvements over the original algorithm. Included the combination of efficient CNN, larger, integrated training data set.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5"/>
              </a:rPr>
              <a:t>Redmon, et. al., 2016</a:t>
            </a:r>
            <a:r>
              <a:rPr lang="en-US" sz="2800" dirty="0"/>
              <a:t>, YOLOv3: An Incremental Improvement, primarily new CNN.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1022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60693" y="1905807"/>
            <a:ext cx="693892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prior or prototype for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c</a:t>
            </a:r>
            <a:r>
              <a:rPr lang="en-US" sz="2800" i="1" baseline="-25000" dirty="0"/>
              <a:t>x</a:t>
            </a:r>
            <a:r>
              <a:rPr lang="en-US" sz="2800" i="1" dirty="0"/>
              <a:t>, c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the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w</a:t>
            </a:r>
            <a:r>
              <a:rPr lang="en-US" sz="2800" dirty="0"/>
              <a:t> is the width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p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height prior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compute the best fit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b</a:t>
            </a:r>
            <a:r>
              <a:rPr lang="en-US" sz="2800" i="1" baseline="-25000" dirty="0"/>
              <a:t>x</a:t>
            </a:r>
            <a:r>
              <a:rPr lang="en-US" sz="2800" i="1" dirty="0"/>
              <a:t>, b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w</a:t>
            </a:r>
            <a:r>
              <a:rPr lang="en-US" sz="2800" dirty="0"/>
              <a:t> is the width of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Hight of the bounding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</p:spTree>
    <p:extLst>
      <p:ext uri="{BB962C8B-B14F-4D97-AF65-F5344CB8AC3E}">
        <p14:creationId xmlns:p14="http://schemas.microsoft.com/office/powerpoint/2010/main" val="425270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/>
      <p:bldP spid="20" grpId="0" animBg="1"/>
      <p:bldP spid="21" grpId="0" animBg="1"/>
      <p:bldP spid="22" grpId="0"/>
      <p:bldP spid="25" grpId="0"/>
      <p:bldP spid="27" grpId="0"/>
      <p:bldP spid="39" grpId="0"/>
      <p:bldP spid="4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naive approach is to solve a linear system of equations for parameters,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x</a:t>
            </a:r>
            <a:r>
              <a:rPr lang="en-US" sz="2800" i="1" dirty="0"/>
              <a:t>, t</a:t>
            </a:r>
            <a:r>
              <a:rPr lang="en-US" sz="2800" i="1" baseline="-25000" dirty="0"/>
              <a:t>y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u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h</a:t>
            </a:r>
            <a:r>
              <a:rPr lang="en-US" sz="2800" dirty="0"/>
              <a:t>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But parameters of the bounding box are unconstrained!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Solution can be unstable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098AA-57E6-4315-A340-EBBDC939E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197" y="2771544"/>
            <a:ext cx="2099126" cy="213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9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better parameterization is: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bounding box is now constrained and the parameterization is 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0</a:t>
            </a:r>
            <a:r>
              <a:rPr lang="en-US" sz="2800" dirty="0"/>
              <a:t> is the probability the box contains an object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14AABE-89F4-4C49-8F0F-6007B9C52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152" y="2288583"/>
            <a:ext cx="5968571" cy="235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9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Compare the computed bounding box with the marked bounding box (label)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the ratio of the area of the intersection divided by the area of the union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Intersection over union or </a:t>
            </a:r>
            <a:r>
              <a:rPr lang="en-US" sz="2800" b="1" dirty="0" err="1"/>
              <a:t>IoU</a:t>
            </a:r>
            <a:r>
              <a:rPr lang="en-US" sz="2800" b="1" dirty="0"/>
              <a:t> </a:t>
            </a:r>
            <a:r>
              <a:rPr lang="en-US" sz="2800" dirty="0"/>
              <a:t>metric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Range: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0.0 – no overlap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1.0 – perfect match</a:t>
            </a:r>
          </a:p>
        </p:txBody>
      </p:sp>
    </p:spTree>
    <p:extLst>
      <p:ext uri="{BB962C8B-B14F-4D97-AF65-F5344CB8AC3E}">
        <p14:creationId xmlns:p14="http://schemas.microsoft.com/office/powerpoint/2010/main" val="748222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How can we evaluate bounding boxes computed with object detection?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C71946-68FC-43AC-B1F4-1A57B8F8A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134" y="5527728"/>
            <a:ext cx="4693539" cy="8954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B2609A-1AD8-4DEE-9F7D-7D9225538C13}"/>
              </a:ext>
            </a:extLst>
          </p:cNvPr>
          <p:cNvSpPr/>
          <p:nvPr/>
        </p:nvSpPr>
        <p:spPr>
          <a:xfrm>
            <a:off x="3042574" y="2698362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24B496-0428-483F-A483-64657A3689A6}"/>
              </a:ext>
            </a:extLst>
          </p:cNvPr>
          <p:cNvSpPr/>
          <p:nvPr/>
        </p:nvSpPr>
        <p:spPr>
          <a:xfrm>
            <a:off x="3287881" y="2953453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FF9908-11F6-4011-BC79-1C68DD10CB6E}"/>
              </a:ext>
            </a:extLst>
          </p:cNvPr>
          <p:cNvSpPr/>
          <p:nvPr/>
        </p:nvSpPr>
        <p:spPr>
          <a:xfrm>
            <a:off x="3287881" y="2953454"/>
            <a:ext cx="1213103" cy="1174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E9114A-3A8A-43CC-A5DC-D60C28F4D939}"/>
              </a:ext>
            </a:extLst>
          </p:cNvPr>
          <p:cNvSpPr/>
          <p:nvPr/>
        </p:nvSpPr>
        <p:spPr>
          <a:xfrm>
            <a:off x="5806148" y="2698362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74E7C98-8DF7-470C-8CAB-48069B649E4C}"/>
              </a:ext>
            </a:extLst>
          </p:cNvPr>
          <p:cNvSpPr/>
          <p:nvPr/>
        </p:nvSpPr>
        <p:spPr>
          <a:xfrm>
            <a:off x="6051455" y="2953453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40EA29-18C7-4E2D-B3BE-97C6ABC0F774}"/>
              </a:ext>
            </a:extLst>
          </p:cNvPr>
          <p:cNvSpPr/>
          <p:nvPr/>
        </p:nvSpPr>
        <p:spPr>
          <a:xfrm>
            <a:off x="6051455" y="2953454"/>
            <a:ext cx="1213103" cy="117438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6C2075-206C-4143-A30A-B35E9EEDDDC1}"/>
              </a:ext>
            </a:extLst>
          </p:cNvPr>
          <p:cNvSpPr txBox="1"/>
          <p:nvPr/>
        </p:nvSpPr>
        <p:spPr>
          <a:xfrm>
            <a:off x="2763864" y="4524843"/>
            <a:ext cx="2231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Intersection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7053FA-1F16-4FBA-9A00-4723F6AC2DC6}"/>
              </a:ext>
            </a:extLst>
          </p:cNvPr>
          <p:cNvSpPr txBox="1"/>
          <p:nvPr/>
        </p:nvSpPr>
        <p:spPr>
          <a:xfrm>
            <a:off x="5806149" y="4524843"/>
            <a:ext cx="17037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Union</a:t>
            </a:r>
          </a:p>
        </p:txBody>
      </p:sp>
    </p:spTree>
    <p:extLst>
      <p:ext uri="{BB962C8B-B14F-4D97-AF65-F5344CB8AC3E}">
        <p14:creationId xmlns:p14="http://schemas.microsoft.com/office/powerpoint/2010/main" val="206374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closer the prediction is to the ground-truth bounding box the higher the </a:t>
            </a:r>
            <a:r>
              <a:rPr lang="en-US" sz="2800" dirty="0" err="1"/>
              <a:t>IoU</a:t>
            </a:r>
            <a:r>
              <a:rPr lang="en-US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We say </a:t>
            </a:r>
            <a:r>
              <a:rPr lang="en-US" sz="2800" b="1" dirty="0"/>
              <a:t>higher </a:t>
            </a:r>
            <a:r>
              <a:rPr lang="en-US" sz="2800" b="1" dirty="0" err="1"/>
              <a:t>IoU</a:t>
            </a:r>
            <a:r>
              <a:rPr lang="en-US" sz="2800" b="1" dirty="0"/>
              <a:t> predictions have greater confidence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15D300-99BE-4879-9FD7-16768A9CC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791" y="2900680"/>
            <a:ext cx="7723264" cy="34778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718349-8A3F-4330-985B-28A0BA68351A}"/>
              </a:ext>
            </a:extLst>
          </p:cNvPr>
          <p:cNvSpPr txBox="1"/>
          <p:nvPr/>
        </p:nvSpPr>
        <p:spPr>
          <a:xfrm>
            <a:off x="3136015" y="6441440"/>
            <a:ext cx="781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dirty="0" err="1">
                <a:hlinkClick r:id="rId3"/>
              </a:rPr>
              <a:t>Balasubramaniam</a:t>
            </a:r>
            <a:r>
              <a:rPr lang="en-US" dirty="0">
                <a:hlinkClick r:id="rId3"/>
              </a:rPr>
              <a:t> and Pasricha,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54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384002" y="2837347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45460" y="4844843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can contain many objects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R-CNN, SSD, use a grid to divide the image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fit bounding boxes around centroids in each of the grid cells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odd grid dimensions so there is a centroid at the center of image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8BE465-D84A-4F3B-85DB-77A33424CD87}"/>
              </a:ext>
            </a:extLst>
          </p:cNvPr>
          <p:cNvSpPr/>
          <p:nvPr/>
        </p:nvSpPr>
        <p:spPr>
          <a:xfrm>
            <a:off x="4384002" y="1043405"/>
            <a:ext cx="7746535" cy="577438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2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Goal of object detection is to find, localize and classify objects in an image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Real-world scenes are complex with multiple objects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Must locate and localize objects before classifying objects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Location and localization parameterized by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bounding box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Localizing and classifying multiple objects is key to scene understanding 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AI problem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numeric values of bounding box location and dimensions is a </a:t>
            </a:r>
            <a:r>
              <a:rPr lang="en-GB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regression problem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Classification of objects in bounding boxes 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classification problem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Training models requires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loss function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!</a:t>
            </a:r>
          </a:p>
          <a:p>
            <a:pPr lvl="1"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Try it yourself! Object detection is widely used commercially</a:t>
            </a:r>
          </a:p>
          <a:p>
            <a:pPr marL="457200" indent="0">
              <a:spcBef>
                <a:spcPts val="400"/>
              </a:spcBef>
              <a:buNone/>
            </a:pPr>
            <a:r>
              <a:rPr lang="en-US" dirty="0">
                <a:hlinkClick r:id="rId3"/>
              </a:rPr>
              <a:t>https://cloud.google.com/vision/automl/object-detection/docs/</a:t>
            </a:r>
            <a:r>
              <a:rPr lang="en-US" dirty="0"/>
              <a:t>  </a:t>
            </a: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https://docs.microsoft.com/en-us/azure/cognitive-services/custom-vision-service/get-started-build-detector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1631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384002" y="2837347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45460" y="4844843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can contain many objects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Grid is comprised of </a:t>
            </a:r>
            <a:r>
              <a:rPr lang="en-US" sz="2800" b="1" dirty="0"/>
              <a:t>anchor boxes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Bounding box proposals are centered on the anchor boxes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8BE465-D84A-4F3B-85DB-77A33424CD87}"/>
              </a:ext>
            </a:extLst>
          </p:cNvPr>
          <p:cNvSpPr/>
          <p:nvPr/>
        </p:nvSpPr>
        <p:spPr>
          <a:xfrm>
            <a:off x="4384002" y="1043405"/>
            <a:ext cx="7746535" cy="577438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108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contain many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Impose grid of anchor boxes over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Locate objects on the grid with bounding box proposals centered on the anchor boxes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0712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There are many possible bounding box proposals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714596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first bounding box proposal, around centroid of anchor boxes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Boxes with different aspect ratios and sizes on same centroid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Apply non-maximal suppression to box proposals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F41FCDB-B2B7-43EE-914C-091A810B1652}"/>
              </a:ext>
            </a:extLst>
          </p:cNvPr>
          <p:cNvGrpSpPr/>
          <p:nvPr/>
        </p:nvGrpSpPr>
        <p:grpSpPr>
          <a:xfrm>
            <a:off x="8539860" y="3147668"/>
            <a:ext cx="3046443" cy="1429473"/>
            <a:chOff x="4271239" y="1649501"/>
            <a:chExt cx="3046443" cy="14294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0D4BE36-6B7B-4BFB-A2DC-7A06F196AFFD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B57EE6F-471F-4BA7-B735-312431AEBE23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C3A6DB23-A74B-4E4C-96B8-48A877203656}"/>
              </a:ext>
            </a:extLst>
          </p:cNvPr>
          <p:cNvSpPr/>
          <p:nvPr/>
        </p:nvSpPr>
        <p:spPr>
          <a:xfrm rot="5400000">
            <a:off x="8539861" y="3147669"/>
            <a:ext cx="3046443" cy="1429473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AC588B-5452-4B52-91F7-EEF029C822C1}"/>
              </a:ext>
            </a:extLst>
          </p:cNvPr>
          <p:cNvSpPr/>
          <p:nvPr/>
        </p:nvSpPr>
        <p:spPr>
          <a:xfrm>
            <a:off x="9005441" y="2906443"/>
            <a:ext cx="2115281" cy="195104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81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3E486EA-5F0D-4E6E-B10C-4BA8CF4B53A3}"/>
              </a:ext>
            </a:extLst>
          </p:cNvPr>
          <p:cNvGrpSpPr/>
          <p:nvPr/>
        </p:nvGrpSpPr>
        <p:grpSpPr>
          <a:xfrm>
            <a:off x="6487870" y="3159264"/>
            <a:ext cx="3394463" cy="1429473"/>
            <a:chOff x="4271239" y="1649501"/>
            <a:chExt cx="3046443" cy="142947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51F234-7629-429E-AFFC-D4BC77B0F6A9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BFEB2BB-BE55-4064-A25C-28975EDEEF11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9BA96A3-E03D-45FB-A814-E045FEEAAC70}"/>
              </a:ext>
            </a:extLst>
          </p:cNvPr>
          <p:cNvSpPr/>
          <p:nvPr/>
        </p:nvSpPr>
        <p:spPr>
          <a:xfrm rot="5400000">
            <a:off x="6588122" y="3159265"/>
            <a:ext cx="3046443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B916E3-7646-481F-97B8-FB844D4DAFA0}"/>
              </a:ext>
            </a:extLst>
          </p:cNvPr>
          <p:cNvSpPr/>
          <p:nvPr/>
        </p:nvSpPr>
        <p:spPr>
          <a:xfrm rot="5400000">
            <a:off x="9502842" y="4841246"/>
            <a:ext cx="2515232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0689F464-01A1-4AD1-8E82-C97839090BAA}"/>
              </a:ext>
            </a:extLst>
          </p:cNvPr>
          <p:cNvGrpSpPr/>
          <p:nvPr/>
        </p:nvGrpSpPr>
        <p:grpSpPr>
          <a:xfrm>
            <a:off x="9066609" y="5106850"/>
            <a:ext cx="3144483" cy="1429473"/>
            <a:chOff x="4271239" y="1649501"/>
            <a:chExt cx="3046443" cy="142947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7C3BF66-6A6B-4314-B98D-A7CB557ADA65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E7E55EC-A8BC-4625-B1A7-7B23CD2BE60D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E2B497A2-7BC7-4923-88BC-C322A4DCBA00}"/>
              </a:ext>
            </a:extLst>
          </p:cNvPr>
          <p:cNvSpPr/>
          <p:nvPr/>
        </p:nvSpPr>
        <p:spPr>
          <a:xfrm>
            <a:off x="7053702" y="2918039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4F8CCA-6758-47E8-818F-8023CC0870F5}"/>
              </a:ext>
            </a:extLst>
          </p:cNvPr>
          <p:cNvSpPr/>
          <p:nvPr/>
        </p:nvSpPr>
        <p:spPr>
          <a:xfrm>
            <a:off x="9702817" y="4865625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objects in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Bounding box proposals center on grid elements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bounding box proposals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multiple grids to accommodate multiple scales</a:t>
            </a:r>
          </a:p>
        </p:txBody>
      </p:sp>
    </p:spTree>
    <p:extLst>
      <p:ext uri="{BB962C8B-B14F-4D97-AF65-F5344CB8AC3E}">
        <p14:creationId xmlns:p14="http://schemas.microsoft.com/office/powerpoint/2010/main" val="1943569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  <p:bldP spid="10" grpId="0" animBg="1"/>
      <p:bldP spid="1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Finding Priors for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Good priors are required for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285281" y="2122801"/>
            <a:ext cx="682605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Hand picked priors are inefficient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YOLO uses k-means clustering with distance metric</a:t>
            </a:r>
          </a:p>
          <a:p>
            <a:r>
              <a:rPr lang="en-US" sz="2800" dirty="0"/>
              <a:t>       </a:t>
            </a:r>
            <a:r>
              <a:rPr lang="en-US" sz="2800" i="1" dirty="0"/>
              <a:t>d(box, centroid) = 1.0 – IOU(box, centroid)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How to choose </a:t>
            </a:r>
            <a:r>
              <a:rPr lang="en-US" sz="2800" i="1" dirty="0"/>
              <a:t>k</a:t>
            </a:r>
            <a:r>
              <a:rPr lang="en-US" sz="2800" dirty="0"/>
              <a:t>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k = 5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Conservative value prevent overfitting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FF140-31B4-4EFB-B997-4307C912A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1336" y="1700590"/>
            <a:ext cx="4976590" cy="482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10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Finding Priors for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Good priors are required for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497659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VOC and COCO for YOLO models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For both data sets tall and narrow priors are favored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ECB128-8C32-4BA2-B8C7-AAA86D530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385" y="1648529"/>
            <a:ext cx="4748231" cy="4865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52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58605" y="1622033"/>
            <a:ext cx="108866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bounding box, </a:t>
            </a:r>
            <a:r>
              <a:rPr lang="en-US" sz="2800" dirty="0" err="1"/>
              <a:t>objectness</a:t>
            </a:r>
            <a:r>
              <a:rPr lang="en-US" sz="2800" dirty="0"/>
              <a:t>, and category (</a:t>
            </a:r>
            <a:r>
              <a:rPr lang="en-US" sz="2800" i="1" dirty="0"/>
              <a:t>c</a:t>
            </a:r>
            <a:r>
              <a:rPr lang="en-US" sz="2800" i="1" baseline="-25000" dirty="0"/>
              <a:t>1</a:t>
            </a:r>
            <a:r>
              <a:rPr lang="en-US" sz="2800" i="1" dirty="0"/>
              <a:t>,c</a:t>
            </a:r>
            <a:r>
              <a:rPr lang="en-US" sz="2800" i="1" baseline="-25000" dirty="0"/>
              <a:t>2</a:t>
            </a:r>
            <a:r>
              <a:rPr lang="en-US" sz="2800" i="1" dirty="0"/>
              <a:t>,…,</a:t>
            </a:r>
            <a:r>
              <a:rPr lang="en-US" sz="2800" i="1" dirty="0" err="1"/>
              <a:t>c</a:t>
            </a:r>
            <a:r>
              <a:rPr lang="en-US" sz="2800" i="1" baseline="-25000" dirty="0" err="1"/>
              <a:t>n</a:t>
            </a:r>
            <a:r>
              <a:rPr lang="en-US" sz="2800" dirty="0"/>
              <a:t>), as label for regression problem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9976A8-C947-4F26-A97A-7393BC609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014" y="2402592"/>
            <a:ext cx="1684132" cy="4359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4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multi-task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3" y="1756352"/>
            <a:ext cx="77817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formulate the problem with label for multiple bounding boxes.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Solve box as regression problem and classification problem in </a:t>
            </a:r>
            <a:r>
              <a:rPr lang="en-US" sz="2800" b="1" dirty="0"/>
              <a:t>one step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fully convolutional neural networks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AAA48C-816A-423F-81F8-AEC89DFA8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2720" y="91964"/>
            <a:ext cx="1130446" cy="646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14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01777" y="1756352"/>
            <a:ext cx="1127877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Filter all boxes with </a:t>
            </a:r>
            <a:r>
              <a:rPr lang="en-US" sz="2200" i="1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2200" i="1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below threshold, say 0.5</a:t>
            </a:r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While( more than one overlapping box ):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Select the remaining boxes with the highest probability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the 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for overlapping bounding boxes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probability of objects in boxes, P(ci)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Suppress (filter out) bounding boxes with f(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, P(ci)) below threshold, </a:t>
            </a:r>
            <a:r>
              <a:rPr lang="en-US" sz="2200">
                <a:latin typeface="Courier New" panose="02070309020205020404" pitchFamily="49" charset="0"/>
                <a:cs typeface="Courier New" panose="02070309020205020404" pitchFamily="49" charset="0"/>
              </a:rPr>
              <a:t>say 0.6 at least 0.5</a:t>
            </a:r>
            <a:endParaRPr lang="en-US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8448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391728" y="1093161"/>
            <a:ext cx="1127877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Most bounding boxes will not optimally contain an object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Imbalance with many more true negatives than true positives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Can lead to poor model training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solves this problem with a </a:t>
            </a:r>
            <a:r>
              <a:rPr lang="en-US" sz="2800" b="1" dirty="0"/>
              <a:t>hard negative mining</a:t>
            </a:r>
            <a:r>
              <a:rPr lang="en-US" sz="2800" dirty="0"/>
              <a:t> algorithm:  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Sort bounding boxes by confidence score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Retain only most confident cases to maintain a 3:1 ratio of negative to positive cases. 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95021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16328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As alternative can use semantic segmentation 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Semantic segmentation is a primary tool for scene understanding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Beyond the scope of our course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7F8BAF-8974-4AED-9A54-A3AC47C04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5213" y="2909260"/>
            <a:ext cx="7845707" cy="378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13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64290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construct a multi-task loss function for this problem?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Execute tasks sequentially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First step identify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Second step classify objects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Each step trained individually with specific loss function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Examples include R-CNN algorithm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steps are inherent performance bottleneck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Combine tasks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a multi-task loss function for training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Used in efficient single shot algorithm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Algorithms include SSD and YOLO</a:t>
            </a:r>
          </a:p>
        </p:txBody>
      </p:sp>
    </p:spTree>
    <p:extLst>
      <p:ext uri="{BB962C8B-B14F-4D97-AF65-F5344CB8AC3E}">
        <p14:creationId xmlns:p14="http://schemas.microsoft.com/office/powerpoint/2010/main" val="98550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57384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bounding box localization accuracy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confidence accuracy, correct classification in a location 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Example: For </a:t>
                </a:r>
                <a:r>
                  <a:rPr lang="en-US" sz="2800" i="1" dirty="0"/>
                  <a:t>N</a:t>
                </a:r>
                <a:r>
                  <a:rPr lang="en-US" sz="2800" dirty="0"/>
                  <a:t> matched bounding boxes, SSD uses this loss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𝑐𝑜𝑛𝑓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𝑙𝑜𝑐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Where: </a:t>
                </a:r>
              </a:p>
              <a:p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2800" dirty="0"/>
                  <a:t> is a trade-off parameter between confidence and location accuracy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={0,1}</m:t>
                    </m:r>
                  </m:oMath>
                </a14:m>
                <a:r>
                  <a:rPr lang="en-US" sz="2800" dirty="0"/>
                  <a:t> is a binary indicator that for matching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prototype box to the </a:t>
                </a:r>
                <a:r>
                  <a:rPr lang="en-US" sz="2800" i="1" dirty="0"/>
                  <a:t>j-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ground truth box  </a:t>
                </a:r>
              </a:p>
              <a:p>
                <a:r>
                  <a:rPr lang="en-US" sz="2800" i="1" dirty="0"/>
                  <a:t>c</a:t>
                </a:r>
                <a:r>
                  <a:rPr lang="en-US" sz="2800" dirty="0"/>
                  <a:t> is the class of the object</a:t>
                </a:r>
              </a:p>
              <a:p>
                <a:r>
                  <a:rPr lang="en-US" sz="2800" i="1" dirty="0"/>
                  <a:t>l</a:t>
                </a:r>
                <a:r>
                  <a:rPr lang="en-US" sz="2800" dirty="0"/>
                  <a:t> are parameters of predicted box and </a:t>
                </a:r>
                <a:r>
                  <a:rPr lang="en-US" sz="2800" i="1" dirty="0"/>
                  <a:t>g</a:t>
                </a:r>
                <a:r>
                  <a:rPr lang="en-US" sz="2800" dirty="0"/>
                  <a:t> are parameters of ground truth box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5738430"/>
              </a:xfrm>
              <a:prstGeom prst="rect">
                <a:avLst/>
              </a:prstGeom>
              <a:blipFill>
                <a:blip r:embed="rId3"/>
                <a:stretch>
                  <a:fillRect l="-1099" t="-956" r="-1099" b="-2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6791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Loss component for bounding box localization accuracy uses a smooth L1 distance with respect to the ground truth box location,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of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box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𝑙𝑜𝑐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𝑃𝑜𝑠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∈{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𝑐𝑦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}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b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𝑠𝑚𝑜𝑜𝑡h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𝑔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the bounding box predication has four components for center,</a:t>
                </a:r>
                <a:r>
                  <a:rPr lang="en-US" sz="2800" i="1" dirty="0"/>
                  <a:t> {cx, cy}</a:t>
                </a:r>
                <a:r>
                  <a:rPr lang="en-US" sz="2800" dirty="0"/>
                  <a:t>, and dimensions, </a:t>
                </a:r>
                <a:r>
                  <a:rPr lang="en-US" sz="2800" i="1" dirty="0"/>
                  <a:t>{w, h}</a:t>
                </a:r>
                <a:r>
                  <a:rPr lang="en-US" sz="2800" dirty="0"/>
                  <a:t>, with respect to the default bonding box, </a:t>
                </a:r>
                <a:r>
                  <a:rPr lang="en-US" sz="2800" i="1" dirty="0"/>
                  <a:t>d</a:t>
                </a:r>
                <a:r>
                  <a:rPr lang="en-US" sz="28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blipFill>
                <a:blip r:embed="rId3"/>
                <a:stretch>
                  <a:fillRect l="-1099" t="-8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049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Confidence loss component for correct classification at each location:</a:t>
                </a:r>
              </a:p>
              <a:p>
                <a:r>
                  <a:rPr lang="en-US" sz="280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𝑐𝑜𝑛𝑓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=−</m:t>
                    </m:r>
                  </m:oMath>
                </a14:m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𝑃𝑜𝑠</m:t>
                        </m:r>
                      </m:sub>
                      <m:sup>
                        <m:r>
                          <a:rPr lang="en-US" sz="280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sup>
                            </m:sSubSup>
                          </m:e>
                        </m:d>
                      </m:e>
                    </m:nary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𝑁𝑒𝑔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p>
                            </m:sSubSup>
                          </m:e>
                        </m:d>
                      </m:e>
                    </m:nary>
                  </m:oMath>
                </a14:m>
                <a:endParaRPr lang="en-US" sz="2800" dirty="0"/>
              </a:p>
              <a:p>
                <a:r>
                  <a:rPr lang="en-US" sz="2800" dirty="0"/>
                  <a:t>Where, the class probability prediction is given by the </a:t>
                </a:r>
                <a:r>
                  <a:rPr lang="en-US" sz="2800" dirty="0" err="1"/>
                  <a:t>softmax</a:t>
                </a:r>
                <a:r>
                  <a:rPr lang="en-US" sz="2800" dirty="0"/>
                  <a:t>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bSup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𝑒𝑥𝑝</m:t>
                              </m:r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den>
                      </m:f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And, 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</m:oMath>
                </a14:m>
                <a:r>
                  <a:rPr lang="en-US" sz="2800" dirty="0"/>
                  <a:t> is the </a:t>
                </a:r>
                <a:r>
                  <a:rPr lang="en-US" sz="2800" i="1" dirty="0"/>
                  <a:t>p-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category in box prediction </a:t>
                </a:r>
                <a:r>
                  <a:rPr lang="en-US" sz="2800" i="1" dirty="0" err="1"/>
                  <a:t>i</a:t>
                </a:r>
                <a:endParaRPr lang="en-US" sz="2800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</m:oMath>
                </a14:m>
                <a:r>
                  <a:rPr lang="en-US" sz="2800" dirty="0"/>
                  <a:t> is the category for no object in box prediction </a:t>
                </a:r>
                <a:r>
                  <a:rPr lang="en-US" sz="2800" i="1" dirty="0" err="1"/>
                  <a:t>i</a:t>
                </a:r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blipFill>
                <a:blip r:embed="rId3"/>
                <a:stretch>
                  <a:fillRect l="-1099" t="-1250" b="-30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1267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multiple criteria to evaluate object detection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there an object in the box?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bounding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object classification in the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metrics for accuracy of bounding box and object class predictions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 dirty="0"/>
              <a:t>Average precision</a:t>
            </a:r>
            <a:r>
              <a:rPr lang="en-US" sz="2800" dirty="0"/>
              <a:t> measured on recall-precision trade-off curve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mean average precision  – </a:t>
            </a:r>
            <a:r>
              <a:rPr lang="en-US" sz="2800" b="1" dirty="0" err="1"/>
              <a:t>mAP</a:t>
            </a:r>
            <a:endParaRPr lang="en-US" sz="2800" b="1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Mean taken over average precision over all object classes</a:t>
            </a:r>
          </a:p>
        </p:txBody>
      </p:sp>
    </p:spTree>
    <p:extLst>
      <p:ext uri="{BB962C8B-B14F-4D97-AF65-F5344CB8AC3E}">
        <p14:creationId xmlns:p14="http://schemas.microsoft.com/office/powerpoint/2010/main" val="211831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Evaluation of object detection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5521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Review of classification model metrics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Classifiers perform an hypothesis test with possible outcomes: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True positive (TP):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Positive cases are correctly classified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True negative (TN):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Negative cases are correctly classified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False positive (FP):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Negative case erroneously classified as positive 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False negative (FN)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: Positive case erroneously classified as negative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These quantities can be organised into a confusion matrix:</a:t>
            </a:r>
          </a:p>
          <a:p>
            <a:pPr marL="0" indent="0">
              <a:buNone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D9690F52-07A7-4E78-8600-E5ACFE8D2459}"/>
              </a:ext>
            </a:extLst>
          </p:cNvPr>
          <p:cNvGraphicFramePr>
            <a:graphicFrameLocks noGrp="1"/>
          </p:cNvGraphicFramePr>
          <p:nvPr/>
        </p:nvGraphicFramePr>
        <p:xfrm>
          <a:off x="2288781" y="4784361"/>
          <a:ext cx="7650621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5367">
                  <a:extLst>
                    <a:ext uri="{9D8B030D-6E8A-4147-A177-3AD203B41FA5}">
                      <a16:colId xmlns:a16="http://schemas.microsoft.com/office/drawing/2014/main" val="1051051707"/>
                    </a:ext>
                  </a:extLst>
                </a:gridCol>
                <a:gridCol w="2511468">
                  <a:extLst>
                    <a:ext uri="{9D8B030D-6E8A-4147-A177-3AD203B41FA5}">
                      <a16:colId xmlns:a16="http://schemas.microsoft.com/office/drawing/2014/main" val="1177866079"/>
                    </a:ext>
                  </a:extLst>
                </a:gridCol>
                <a:gridCol w="2423786">
                  <a:extLst>
                    <a:ext uri="{9D8B030D-6E8A-4147-A177-3AD203B41FA5}">
                      <a16:colId xmlns:a16="http://schemas.microsoft.com/office/drawing/2014/main" val="4623409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Actual 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Actual 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7685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Classified 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TP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FP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749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FN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TN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79138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3118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Evaluation of object detection </a:t>
            </a:r>
            <a:endParaRPr lang="en-US" dirty="0">
              <a:latin typeface="Sego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Review of the classification model metrics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Selectivity or Precision: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𝐹𝑃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Fraction of cases classified as positive which are correctly classified  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Sensitivity or Recall: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𝐹𝑁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 fraction positive cases correctly classified   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There is an inherent trade-off between precision and recall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average precision on recall-precision curve </a:t>
                </a: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Change threshold or confidence to quantify curve</a:t>
                </a: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  <a:blipFill>
                <a:blip r:embed="rId3"/>
                <a:stretch>
                  <a:fillRect l="-1058" t="-1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991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Average Precision - AP</a:t>
            </a:r>
            <a:endParaRPr lang="en-US" sz="2800" b="1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5E5077D-30CC-4B1D-B76D-47254773BA26}"/>
              </a:ext>
            </a:extLst>
          </p:cNvPr>
          <p:cNvCxnSpPr>
            <a:cxnSpLocks/>
          </p:cNvCxnSpPr>
          <p:nvPr/>
        </p:nvCxnSpPr>
        <p:spPr>
          <a:xfrm flipV="1">
            <a:off x="6672198" y="1791222"/>
            <a:ext cx="0" cy="39386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AB9524-9B22-4C46-9EBC-71BDA365E288}"/>
              </a:ext>
            </a:extLst>
          </p:cNvPr>
          <p:cNvCxnSpPr>
            <a:cxnSpLocks/>
          </p:cNvCxnSpPr>
          <p:nvPr/>
        </p:nvCxnSpPr>
        <p:spPr>
          <a:xfrm>
            <a:off x="6672198" y="5729892"/>
            <a:ext cx="530268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7D66172-0D27-4C13-8C3E-D8C616D00C33}"/>
              </a:ext>
            </a:extLst>
          </p:cNvPr>
          <p:cNvSpPr/>
          <p:nvPr/>
        </p:nvSpPr>
        <p:spPr>
          <a:xfrm>
            <a:off x="6672198" y="2661781"/>
            <a:ext cx="924830" cy="3068111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B27D8A-CB2C-47C5-BBA3-37EDA138CA91}"/>
              </a:ext>
            </a:extLst>
          </p:cNvPr>
          <p:cNvSpPr/>
          <p:nvPr/>
        </p:nvSpPr>
        <p:spPr>
          <a:xfrm>
            <a:off x="7597028" y="3087666"/>
            <a:ext cx="924830" cy="264222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D170A7-DC8B-4565-AC68-955F2C0D9366}"/>
              </a:ext>
            </a:extLst>
          </p:cNvPr>
          <p:cNvSpPr/>
          <p:nvPr/>
        </p:nvSpPr>
        <p:spPr>
          <a:xfrm>
            <a:off x="8521858" y="3707704"/>
            <a:ext cx="924830" cy="202218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EC86C6-51A9-49A4-B612-B57A0AA9CFAA}"/>
              </a:ext>
            </a:extLst>
          </p:cNvPr>
          <p:cNvSpPr/>
          <p:nvPr/>
        </p:nvSpPr>
        <p:spPr>
          <a:xfrm>
            <a:off x="9446688" y="4315215"/>
            <a:ext cx="924830" cy="141467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7BEB99-23F3-44CF-BD0E-8AD52734C868}"/>
              </a:ext>
            </a:extLst>
          </p:cNvPr>
          <p:cNvSpPr/>
          <p:nvPr/>
        </p:nvSpPr>
        <p:spPr>
          <a:xfrm>
            <a:off x="10371518" y="4834664"/>
            <a:ext cx="924830" cy="89522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9E4C9C4-E1F0-4713-90C0-6188C6BF5C7D}"/>
              </a:ext>
            </a:extLst>
          </p:cNvPr>
          <p:cNvSpPr/>
          <p:nvPr/>
        </p:nvSpPr>
        <p:spPr>
          <a:xfrm>
            <a:off x="6655455" y="2427242"/>
            <a:ext cx="4640893" cy="2605414"/>
          </a:xfrm>
          <a:custGeom>
            <a:avLst/>
            <a:gdLst>
              <a:gd name="connsiteX0" fmla="*/ 0 w 4640893"/>
              <a:gd name="connsiteY0" fmla="*/ 0 h 2605414"/>
              <a:gd name="connsiteX1" fmla="*/ 945715 w 4640893"/>
              <a:gd name="connsiteY1" fmla="*/ 432148 h 2605414"/>
              <a:gd name="connsiteX2" fmla="*/ 1860115 w 4640893"/>
              <a:gd name="connsiteY2" fmla="*/ 858033 h 2605414"/>
              <a:gd name="connsiteX3" fmla="*/ 2780778 w 4640893"/>
              <a:gd name="connsiteY3" fmla="*/ 1471808 h 2605414"/>
              <a:gd name="connsiteX4" fmla="*/ 3682652 w 4640893"/>
              <a:gd name="connsiteY4" fmla="*/ 2066794 h 2605414"/>
              <a:gd name="connsiteX5" fmla="*/ 4640893 w 4640893"/>
              <a:gd name="connsiteY5" fmla="*/ 2605414 h 2605414"/>
              <a:gd name="connsiteX6" fmla="*/ 4640893 w 4640893"/>
              <a:gd name="connsiteY6" fmla="*/ 2605414 h 2605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0893" h="2605414">
                <a:moveTo>
                  <a:pt x="0" y="0"/>
                </a:moveTo>
                <a:lnTo>
                  <a:pt x="945715" y="432148"/>
                </a:lnTo>
                <a:cubicBezTo>
                  <a:pt x="1255734" y="575153"/>
                  <a:pt x="1554271" y="684756"/>
                  <a:pt x="1860115" y="858033"/>
                </a:cubicBezTo>
                <a:cubicBezTo>
                  <a:pt x="2165959" y="1031310"/>
                  <a:pt x="2780778" y="1471808"/>
                  <a:pt x="2780778" y="1471808"/>
                </a:cubicBezTo>
                <a:cubicBezTo>
                  <a:pt x="3084534" y="1673268"/>
                  <a:pt x="3372633" y="1877860"/>
                  <a:pt x="3682652" y="2066794"/>
                </a:cubicBezTo>
                <a:cubicBezTo>
                  <a:pt x="3992671" y="2255728"/>
                  <a:pt x="4640893" y="2605414"/>
                  <a:pt x="4640893" y="2605414"/>
                </a:cubicBezTo>
                <a:lnTo>
                  <a:pt x="4640893" y="2605414"/>
                </a:ln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C0FEC1-C2D0-4FE5-B6E1-8490124F2DD9}"/>
              </a:ext>
            </a:extLst>
          </p:cNvPr>
          <p:cNvSpPr txBox="1"/>
          <p:nvPr/>
        </p:nvSpPr>
        <p:spPr>
          <a:xfrm>
            <a:off x="398433" y="1935473"/>
            <a:ext cx="593012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Precision decreases as recall increases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Recall increases as confidence (</a:t>
            </a:r>
            <a:r>
              <a:rPr lang="en-US" sz="2800" dirty="0" err="1"/>
              <a:t>IoU</a:t>
            </a:r>
            <a:r>
              <a:rPr lang="en-US" sz="2800" dirty="0"/>
              <a:t>) increases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Average precision is Area Under the Curve (AUC) of precision-recall curve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Approximate AUC as sum of area of rectangles at each threshold sample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Usually sample precision at 10 threshold (</a:t>
            </a:r>
            <a:r>
              <a:rPr lang="en-US" sz="2800" dirty="0" err="1"/>
              <a:t>IoU</a:t>
            </a:r>
            <a:r>
              <a:rPr lang="en-US" sz="2800" dirty="0"/>
              <a:t>) values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817C67-F155-48B5-A6BD-34AC2E8D3690}"/>
              </a:ext>
            </a:extLst>
          </p:cNvPr>
          <p:cNvSpPr txBox="1"/>
          <p:nvPr/>
        </p:nvSpPr>
        <p:spPr>
          <a:xfrm>
            <a:off x="7597028" y="5787674"/>
            <a:ext cx="33040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Increasing threshold, </a:t>
            </a:r>
            <a:r>
              <a:rPr lang="en-US" sz="2400" dirty="0" err="1"/>
              <a:t>IoU</a:t>
            </a:r>
            <a:endParaRPr lang="en-US" sz="2400" dirty="0"/>
          </a:p>
          <a:p>
            <a:r>
              <a:rPr lang="en-US" sz="2400" dirty="0"/>
              <a:t>Increasing Recall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7F9FFC-5A9A-4E39-A1F3-9427FC7AFFE6}"/>
              </a:ext>
            </a:extLst>
          </p:cNvPr>
          <p:cNvSpPr txBox="1"/>
          <p:nvPr/>
        </p:nvSpPr>
        <p:spPr>
          <a:xfrm rot="16200000">
            <a:off x="5798445" y="3751532"/>
            <a:ext cx="1315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Precision</a:t>
            </a:r>
          </a:p>
        </p:txBody>
      </p:sp>
    </p:spTree>
    <p:extLst>
      <p:ext uri="{BB962C8B-B14F-4D97-AF65-F5344CB8AC3E}">
        <p14:creationId xmlns:p14="http://schemas.microsoft.com/office/powerpoint/2010/main" val="133811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  <p:bldP spid="14" grpId="0" animBg="1"/>
      <p:bldP spid="16" grpId="0" animBg="1"/>
      <p:bldP spid="18" grpId="0" animBg="1"/>
      <p:bldP spid="20" grpId="0"/>
      <p:bldP spid="2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mean average precision - </a:t>
            </a:r>
            <a:r>
              <a:rPr lang="en-US" sz="2800" dirty="0" err="1"/>
              <a:t>mAP</a:t>
            </a: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average precision for each of </a:t>
            </a:r>
            <a:r>
              <a:rPr lang="en-US" sz="2800" i="1" dirty="0"/>
              <a:t>c</a:t>
            </a:r>
            <a:r>
              <a:rPr lang="en-US" sz="2800" dirty="0"/>
              <a:t> classes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mean of precision for all c classes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Report </a:t>
            </a:r>
            <a:r>
              <a:rPr lang="en-US" sz="2800" dirty="0" err="1"/>
              <a:t>mAP</a:t>
            </a:r>
            <a:r>
              <a:rPr lang="en-US" sz="2800" dirty="0"/>
              <a:t> as percentage 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Prefect performance = 100%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No correct detection and classification = 0%</a:t>
            </a:r>
          </a:p>
        </p:txBody>
      </p:sp>
    </p:spTree>
    <p:extLst>
      <p:ext uri="{BB962C8B-B14F-4D97-AF65-F5344CB8AC3E}">
        <p14:creationId xmlns:p14="http://schemas.microsoft.com/office/powerpoint/2010/main" val="143631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Images contain objects a multiple scales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to detect objects across wide range of scale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trade-off between semantics and detail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Large scale has better semantics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Fine scale has more detail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Deep neural network architecture produces multiple scales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Convolution with max pooling reduces detail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Deeper layers with better semantics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Shallow layers with better </a:t>
            </a:r>
            <a:r>
              <a:rPr lang="en-US" sz="2800" dirty="0" err="1"/>
              <a:t>detailhe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09757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Elements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Evolution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Parameterization of bounding boxes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Evaluation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Multiple prior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priors for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Solving the object detection problem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Working with multiple scales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Integrating datasets involves complex language problem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Lesson Overview</a:t>
            </a:r>
          </a:p>
        </p:txBody>
      </p:sp>
    </p:spTree>
    <p:extLst>
      <p:ext uri="{BB962C8B-B14F-4D97-AF65-F5344CB8AC3E}">
        <p14:creationId xmlns:p14="http://schemas.microsoft.com/office/powerpoint/2010/main" val="2935522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 1">
            <a:extLst>
              <a:ext uri="{FF2B5EF4-FFF2-40B4-BE49-F238E27FC236}">
                <a16:creationId xmlns:a16="http://schemas.microsoft.com/office/drawing/2014/main" id="{EAAA74C1-776A-45EA-96BD-ED5D197206CE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F3AD52-D1C2-4F37-9E81-7052D7B39CF8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Practical object detection algorithms must work at many scales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E6B3C4-0121-FD39-87D1-1EC201224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6188" y="1766804"/>
            <a:ext cx="6470320" cy="487688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247386A5-9852-7E56-B785-BFE3D5459A44}"/>
              </a:ext>
            </a:extLst>
          </p:cNvPr>
          <p:cNvSpPr txBox="1"/>
          <p:nvPr/>
        </p:nvSpPr>
        <p:spPr>
          <a:xfrm>
            <a:off x="360726" y="2138149"/>
            <a:ext cx="501613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Several approaches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sizes of bounding boxes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Feature pyramid network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4F63979-3E87-4106-F482-D45FACA98B80}"/>
              </a:ext>
            </a:extLst>
          </p:cNvPr>
          <p:cNvSpPr txBox="1"/>
          <p:nvPr/>
        </p:nvSpPr>
        <p:spPr>
          <a:xfrm>
            <a:off x="976313" y="6350398"/>
            <a:ext cx="2457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3"/>
              </a:rPr>
              <a:t>From Ren, et. al.,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3988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68" y="4444747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51404" y="3861101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30282" y="287087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15864" y="196952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37621" y="4656586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14055" y="3596911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14055" y="2590878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20703" y="4389280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66260" y="3365106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25234" y="2443520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83949" y="2330220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59279" y="4091137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83949" y="3113254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01465" y="3233895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08440" y="4228945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897647" y="25022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595178" y="2723622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02173" y="3391908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34793" y="3622741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897647" y="4603547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stCxn id="73" idx="3"/>
            <a:endCxn id="68" idx="1"/>
          </p:cNvCxnSpPr>
          <p:nvPr/>
        </p:nvCxnSpPr>
        <p:spPr>
          <a:xfrm flipV="1">
            <a:off x="6708312" y="4834380"/>
            <a:ext cx="1189335" cy="1295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40840" y="2599272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39656" y="3454830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35864" y="4616503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EAAA74C1-776A-45EA-96BD-ED5D197206CE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47C7DA-86E4-41D9-BB0A-49B9A2073641}"/>
              </a:ext>
            </a:extLst>
          </p:cNvPr>
          <p:cNvSpPr txBox="1"/>
          <p:nvPr/>
        </p:nvSpPr>
        <p:spPr>
          <a:xfrm rot="16200000">
            <a:off x="-223717" y="2689497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Convolution/max-polling layers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EA1A916-380B-499A-9254-8F44A1B00F23}"/>
              </a:ext>
            </a:extLst>
          </p:cNvPr>
          <p:cNvSpPr txBox="1"/>
          <p:nvPr/>
        </p:nvSpPr>
        <p:spPr>
          <a:xfrm rot="16200000">
            <a:off x="179414" y="5158921"/>
            <a:ext cx="1572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Image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DBE2A0-1E9D-416C-9A93-13E509CDC267}"/>
              </a:ext>
            </a:extLst>
          </p:cNvPr>
          <p:cNvSpPr txBox="1"/>
          <p:nvPr/>
        </p:nvSpPr>
        <p:spPr>
          <a:xfrm>
            <a:off x="5001331" y="5448461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Convolution/up-sampling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164F339-5B6D-4ED3-8259-BD509E5DF718}"/>
              </a:ext>
            </a:extLst>
          </p:cNvPr>
          <p:cNvSpPr txBox="1"/>
          <p:nvPr/>
        </p:nvSpPr>
        <p:spPr>
          <a:xfrm rot="16200000">
            <a:off x="8665426" y="3316687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Multi-scale bounding boxes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F3AD52-D1C2-4F37-9E81-7052D7B39CF8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</p:spTree>
    <p:extLst>
      <p:ext uri="{BB962C8B-B14F-4D97-AF65-F5344CB8AC3E}">
        <p14:creationId xmlns:p14="http://schemas.microsoft.com/office/powerpoint/2010/main" val="1886490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2" grpId="0" animBg="1"/>
      <p:bldP spid="15" grpId="0" animBg="1"/>
      <p:bldP spid="16" grpId="0" animBg="1"/>
      <p:bldP spid="17" grpId="0" animBg="1"/>
      <p:bldP spid="58" grpId="0" animBg="1"/>
      <p:bldP spid="65" grpId="0" animBg="1"/>
      <p:bldP spid="68" grpId="0" animBg="1"/>
      <p:bldP spid="71" grpId="0" animBg="1"/>
      <p:bldP spid="72" grpId="0" animBg="1"/>
      <p:bldP spid="73" grpId="0" animBg="1"/>
      <p:bldP spid="24" grpId="0"/>
      <p:bldP spid="39" grpId="0"/>
      <p:bldP spid="40" grpId="0"/>
      <p:bldP spid="41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68" y="4444747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51404" y="3861101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30282" y="287087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15864" y="196952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37621" y="4656586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14055" y="3596911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14055" y="2590878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20703" y="4389280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66260" y="3365106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25234" y="2443520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83949" y="2330220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59279" y="4091137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83949" y="3113254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01465" y="3233895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08440" y="4228945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897647" y="25022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595178" y="2723622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02173" y="3391908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34793" y="3622741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897647" y="47109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6708312" y="4926319"/>
            <a:ext cx="1189335" cy="1542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40840" y="2599272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39656" y="3454830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35864" y="4616503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D815DE6-0676-41D5-B7D7-87CF67E533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>
            <a:extLst>
              <a:ext uri="{FF2B5EF4-FFF2-40B4-BE49-F238E27FC236}">
                <a16:creationId xmlns:a16="http://schemas.microsoft.com/office/drawing/2014/main" id="{E70B992D-B01E-4947-8158-6024E9BD303F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0E00CD-F1AF-4F3D-8788-BF4E9DEE4F39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15A3FE8-ADAC-4223-9001-0BB5A7E0FB5A}"/>
              </a:ext>
            </a:extLst>
          </p:cNvPr>
          <p:cNvSpPr txBox="1"/>
          <p:nvPr/>
        </p:nvSpPr>
        <p:spPr>
          <a:xfrm>
            <a:off x="9461070" y="2485226"/>
            <a:ext cx="24690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Fractional stride convolution/up-sampling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372CB63-C2BF-4AD4-83CE-C30BAC28DDE8}"/>
              </a:ext>
            </a:extLst>
          </p:cNvPr>
          <p:cNvSpPr/>
          <p:nvPr/>
        </p:nvSpPr>
        <p:spPr>
          <a:xfrm rot="16200000">
            <a:off x="10450099" y="4261786"/>
            <a:ext cx="491008" cy="517902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+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4145965-44FF-4113-BA9B-5FEE9EF936A8}"/>
              </a:ext>
            </a:extLst>
          </p:cNvPr>
          <p:cNvCxnSpPr>
            <a:cxnSpLocks/>
            <a:stCxn id="5" idx="6"/>
            <a:endCxn id="32" idx="2"/>
          </p:cNvCxnSpPr>
          <p:nvPr/>
        </p:nvCxnSpPr>
        <p:spPr>
          <a:xfrm flipV="1">
            <a:off x="10695603" y="3685555"/>
            <a:ext cx="0" cy="589678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DEE4E43-ABD8-419A-A8EE-9150CE0C39A0}"/>
              </a:ext>
            </a:extLst>
          </p:cNvPr>
          <p:cNvCxnSpPr>
            <a:cxnSpLocks/>
            <a:stCxn id="5" idx="0"/>
          </p:cNvCxnSpPr>
          <p:nvPr/>
        </p:nvCxnSpPr>
        <p:spPr>
          <a:xfrm flipH="1">
            <a:off x="7509164" y="4520737"/>
            <a:ext cx="2927488" cy="16627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063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1">
            <a:extLst>
              <a:ext uri="{FF2B5EF4-FFF2-40B4-BE49-F238E27FC236}">
                <a16:creationId xmlns:a16="http://schemas.microsoft.com/office/drawing/2014/main" id="{E70B992D-B01E-4947-8158-6024E9BD303F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Faster R-CNN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0E00CD-F1AF-4F3D-8788-BF4E9DEE4F39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Faster R-CNN set a standard for accuracy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598BDA8-9A86-9CB3-929F-0C3A6AE980A3}"/>
              </a:ext>
            </a:extLst>
          </p:cNvPr>
          <p:cNvSpPr txBox="1"/>
          <p:nvPr/>
        </p:nvSpPr>
        <p:spPr>
          <a:xfrm>
            <a:off x="360726" y="1680949"/>
            <a:ext cx="580911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Steps of Faster R-CNN algorithm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Convolutional layers create a common feature map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Region proposal network (RPN) </a:t>
            </a:r>
            <a:r>
              <a:rPr lang="en-US" sz="2800" dirty="0"/>
              <a:t>creates </a:t>
            </a:r>
            <a:r>
              <a:rPr lang="en-US" sz="2800" b="1" dirty="0"/>
              <a:t>bounding box proposals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Proposals used for Region of Interest (</a:t>
            </a:r>
            <a:r>
              <a:rPr lang="en-US" sz="2800" dirty="0" err="1"/>
              <a:t>RoI</a:t>
            </a:r>
            <a:r>
              <a:rPr lang="en-US" sz="2800" dirty="0"/>
              <a:t>) pooling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Objects in </a:t>
            </a:r>
            <a:r>
              <a:rPr lang="en-US" sz="2800" dirty="0" err="1"/>
              <a:t>RoIs</a:t>
            </a:r>
            <a:r>
              <a:rPr lang="en-US" sz="2800" dirty="0"/>
              <a:t> are classified  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D1A533-632C-AC0C-3876-58F00C04B8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6078" y="1535951"/>
            <a:ext cx="4910606" cy="51837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FD5DE9-DCBA-E2AB-3CF2-EFEC5C019AE9}"/>
              </a:ext>
            </a:extLst>
          </p:cNvPr>
          <p:cNvSpPr txBox="1"/>
          <p:nvPr/>
        </p:nvSpPr>
        <p:spPr>
          <a:xfrm>
            <a:off x="976313" y="6350398"/>
            <a:ext cx="2457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3"/>
              </a:rPr>
              <a:t>From Ren, et. al.,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034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1">
            <a:extLst>
              <a:ext uri="{FF2B5EF4-FFF2-40B4-BE49-F238E27FC236}">
                <a16:creationId xmlns:a16="http://schemas.microsoft.com/office/drawing/2014/main" id="{E70B992D-B01E-4947-8158-6024E9BD303F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Faster R-CNN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0E00CD-F1AF-4F3D-8788-BF4E9DEE4F39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Faster R-CNN set a standard for accuracy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598BDA8-9A86-9CB3-929F-0C3A6AE980A3}"/>
              </a:ext>
            </a:extLst>
          </p:cNvPr>
          <p:cNvSpPr txBox="1"/>
          <p:nvPr/>
        </p:nvSpPr>
        <p:spPr>
          <a:xfrm>
            <a:off x="360726" y="1680949"/>
            <a:ext cx="580911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Region proposal network (RPN)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Small NN slides over the feature map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bounding boxes generated for each anchor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Object scores generated for each proposal   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8DD9C4-4D6A-DE3A-D162-F36FF8E6CD6D}"/>
              </a:ext>
            </a:extLst>
          </p:cNvPr>
          <p:cNvSpPr txBox="1"/>
          <p:nvPr/>
        </p:nvSpPr>
        <p:spPr>
          <a:xfrm>
            <a:off x="976313" y="6350398"/>
            <a:ext cx="2457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2"/>
              </a:rPr>
              <a:t>From Ren, et. al., 2016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AF90A2-31F6-A3A5-259C-3FBB9781A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261" y="1866686"/>
            <a:ext cx="5890431" cy="359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469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1">
            <a:extLst>
              <a:ext uri="{FF2B5EF4-FFF2-40B4-BE49-F238E27FC236}">
                <a16:creationId xmlns:a16="http://schemas.microsoft.com/office/drawing/2014/main" id="{E70B992D-B01E-4947-8158-6024E9BD303F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Feature Pyramid Network R-CNN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0E00CD-F1AF-4F3D-8788-BF4E9DEE4F39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Feature Pyramid Network (FPN) R-CNN improves speed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598BDA8-9A86-9CB3-929F-0C3A6AE980A3}"/>
              </a:ext>
            </a:extLst>
          </p:cNvPr>
          <p:cNvSpPr txBox="1"/>
          <p:nvPr/>
        </p:nvSpPr>
        <p:spPr>
          <a:xfrm>
            <a:off x="481356" y="1617515"/>
            <a:ext cx="115453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FPN used in </a:t>
            </a:r>
            <a:r>
              <a:rPr lang="en-US" sz="2800" dirty="0" err="1"/>
              <a:t>RetinaNet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pyramid of convolutional layers to create different scales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bounding box proposals on anchor boxes at each scale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FD5DE9-DCBA-E2AB-3CF2-EFEC5C019AE9}"/>
              </a:ext>
            </a:extLst>
          </p:cNvPr>
          <p:cNvSpPr txBox="1"/>
          <p:nvPr/>
        </p:nvSpPr>
        <p:spPr>
          <a:xfrm>
            <a:off x="976313" y="6350398"/>
            <a:ext cx="2457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After Lin, et. al., 2018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C15307-2446-A875-B83D-AE47F2A03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05" y="3332375"/>
            <a:ext cx="11191168" cy="2936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672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320" y="182087"/>
            <a:ext cx="10515600" cy="87200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Training with Class Imbalance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C6555-A8E7-4F73-8035-156F702D1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301" y="1124339"/>
            <a:ext cx="10515600" cy="4876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0" dirty="0">
                <a:effectLst/>
                <a:latin typeface="Inter"/>
              </a:rPr>
              <a:t>Focal </a:t>
            </a:r>
            <a:r>
              <a:rPr lang="en-US" b="1" dirty="0"/>
              <a:t>loss </a:t>
            </a:r>
            <a:r>
              <a:rPr lang="en-US" dirty="0"/>
              <a:t>addresses class imbalance by reweighting cross-entropy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163EC468-3BA7-B65F-61F5-754DBFDEB0E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67320" y="1739707"/>
                <a:ext cx="5416664" cy="493620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We can write binary cross-entropy in the well known form:  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Focal loss reweights cross-entropy: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𝐹𝐿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sz="2400" dirty="0"/>
                  <a:t>- Where: </a:t>
                </a:r>
              </a:p>
              <a:p>
                <a:pPr marL="0" indent="569913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hyperparameter,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endParaRPr lang="en-US" sz="2400" dirty="0"/>
              </a:p>
              <a:p>
                <a:pPr marL="569913" indent="0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=0,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𝐹𝐶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cross-entropy</a:t>
                </a:r>
              </a:p>
              <a:p>
                <a:r>
                  <a:rPr lang="en-US" dirty="0"/>
                  <a:t>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acc>
                              <m:accPr>
                                <m:chr m:val="̂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acc>
                          </m:e>
                        </m:d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sup>
                    </m:sSup>
                  </m:oMath>
                </a14:m>
                <a:r>
                  <a:rPr lang="en-US" dirty="0"/>
                  <a:t> term down-weights easy to learn categories</a:t>
                </a:r>
              </a:p>
            </p:txBody>
          </p:sp>
        </mc:Choice>
        <mc:Fallback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163EC468-3BA7-B65F-61F5-754DBFDEB0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320" y="1739707"/>
                <a:ext cx="5416664" cy="4936206"/>
              </a:xfrm>
              <a:prstGeom prst="rect">
                <a:avLst/>
              </a:prstGeom>
              <a:blipFill>
                <a:blip r:embed="rId2"/>
                <a:stretch>
                  <a:fillRect l="-2027" t="-1975" r="-3041" b="-4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B8976E0F-B461-CABA-855B-B5DAFEB2D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2423" y="1836953"/>
            <a:ext cx="4727960" cy="43988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BE729F6-46BF-1D81-9F0D-85F717AD2557}"/>
              </a:ext>
            </a:extLst>
          </p:cNvPr>
          <p:cNvSpPr txBox="1"/>
          <p:nvPr/>
        </p:nvSpPr>
        <p:spPr>
          <a:xfrm>
            <a:off x="6942423" y="6348475"/>
            <a:ext cx="60967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dirty="0"/>
              <a:t>Find many more details in </a:t>
            </a:r>
            <a:r>
              <a:rPr lang="en-US" dirty="0">
                <a:hlinkClick r:id="rId4"/>
              </a:rPr>
              <a:t>Lin</a:t>
            </a:r>
            <a:r>
              <a:rPr lang="en-US" sz="1800" dirty="0">
                <a:hlinkClick r:id="rId4"/>
              </a:rPr>
              <a:t>, et. al, 2018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41059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</a:t>
            </a:r>
            <a:r>
              <a:rPr lang="en-US" sz="3200" dirty="0">
                <a:hlinkClick r:id="rId3"/>
              </a:rPr>
              <a:t>Single Shot Detector, SSD</a:t>
            </a: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3EE081-9EB7-45EE-A18F-210AB3D3A350}"/>
              </a:ext>
            </a:extLst>
          </p:cNvPr>
          <p:cNvSpPr txBox="1"/>
          <p:nvPr/>
        </p:nvSpPr>
        <p:spPr>
          <a:xfrm>
            <a:off x="762000" y="5121253"/>
            <a:ext cx="9865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takes a different approach to the speed-accuracy trade-off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achieves efficiency by scoring multiple bounding boxes at different scales simultaneously using convolutional layers  </a:t>
            </a:r>
          </a:p>
        </p:txBody>
      </p:sp>
    </p:spTree>
    <p:extLst>
      <p:ext uri="{BB962C8B-B14F-4D97-AF65-F5344CB8AC3E}">
        <p14:creationId xmlns:p14="http://schemas.microsoft.com/office/powerpoint/2010/main" val="3754754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2883305" y="3761334"/>
            <a:ext cx="396853" cy="226202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1892006" y="5090773"/>
            <a:ext cx="38991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VGG-16 Convolutional Layers</a:t>
            </a:r>
          </a:p>
          <a:p>
            <a:r>
              <a:rPr lang="en-US" sz="2400" dirty="0"/>
              <a:t>Create feature map</a:t>
            </a:r>
          </a:p>
        </p:txBody>
      </p:sp>
    </p:spTree>
    <p:extLst>
      <p:ext uri="{BB962C8B-B14F-4D97-AF65-F5344CB8AC3E}">
        <p14:creationId xmlns:p14="http://schemas.microsoft.com/office/powerpoint/2010/main" val="188920584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6712912" y="2699558"/>
            <a:ext cx="396853" cy="5186681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3215640" y="5491325"/>
            <a:ext cx="7391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Convolutional Layers down sample to multiple scales</a:t>
            </a:r>
          </a:p>
          <a:p>
            <a:r>
              <a:rPr lang="en-US" sz="2400" dirty="0"/>
              <a:t>Detection and classification on grids</a:t>
            </a:r>
          </a:p>
        </p:txBody>
      </p:sp>
    </p:spTree>
    <p:extLst>
      <p:ext uri="{BB962C8B-B14F-4D97-AF65-F5344CB8AC3E}">
        <p14:creationId xmlns:p14="http://schemas.microsoft.com/office/powerpoint/2010/main" val="1482297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Elements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317938" y="1304875"/>
            <a:ext cx="1108881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Object detection algorithms have some common elements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Convolutional Neural Network</a:t>
            </a:r>
            <a:r>
              <a:rPr lang="en-US" sz="2800" dirty="0"/>
              <a:t>: CNN creates a feature map which is used to detect and classify objects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Candidate bounding boxes</a:t>
            </a:r>
            <a:r>
              <a:rPr lang="en-US" sz="2800" dirty="0"/>
              <a:t>: Multiple candidate bounding boxes are generated for each region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Bounding box maximal suppression</a:t>
            </a:r>
            <a:r>
              <a:rPr lang="en-US" sz="2800" dirty="0"/>
              <a:t>: The probability of an object being in each bounding box (</a:t>
            </a:r>
            <a:r>
              <a:rPr lang="en-US" sz="2800" b="1" dirty="0" err="1"/>
              <a:t>objectness</a:t>
            </a:r>
            <a:r>
              <a:rPr lang="en-US" sz="2800" dirty="0"/>
              <a:t>), and low probability boxes are suppressed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Minimal bounding boxes</a:t>
            </a:r>
            <a:r>
              <a:rPr lang="en-US" sz="2800" dirty="0"/>
              <a:t>: The size of the bounding boxes is adjusted to best fit the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Classification</a:t>
            </a:r>
            <a:r>
              <a:rPr lang="en-US" sz="2800" dirty="0"/>
              <a:t>: The objects in each bounding box is classified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16842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10197792" y="4608173"/>
            <a:ext cx="396853" cy="1153159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8158481" y="5491324"/>
            <a:ext cx="396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Output layers</a:t>
            </a:r>
          </a:p>
          <a:p>
            <a:r>
              <a:rPr lang="en-US" sz="2400" dirty="0"/>
              <a:t>Output for each box and class</a:t>
            </a:r>
          </a:p>
        </p:txBody>
      </p:sp>
    </p:spTree>
    <p:extLst>
      <p:ext uri="{BB962C8B-B14F-4D97-AF65-F5344CB8AC3E}">
        <p14:creationId xmlns:p14="http://schemas.microsoft.com/office/powerpoint/2010/main" val="139231506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EDEB6C38-A5E3-442C-8A3D-C46780A437C0}"/>
              </a:ext>
            </a:extLst>
          </p:cNvPr>
          <p:cNvSpPr txBox="1"/>
          <p:nvPr/>
        </p:nvSpPr>
        <p:spPr>
          <a:xfrm>
            <a:off x="762000" y="5121253"/>
            <a:ext cx="9865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is a fully convolutional network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 fully connected layers</a:t>
            </a:r>
          </a:p>
        </p:txBody>
      </p:sp>
    </p:spTree>
    <p:extLst>
      <p:ext uri="{BB962C8B-B14F-4D97-AF65-F5344CB8AC3E}">
        <p14:creationId xmlns:p14="http://schemas.microsoft.com/office/powerpoint/2010/main" val="138846438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 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145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linkClick r:id="rId2"/>
              </a:rPr>
              <a:t>YOLO V2 </a:t>
            </a:r>
            <a:r>
              <a:rPr lang="en-US" sz="3200" dirty="0"/>
              <a:t>uses a straight though fully convolutional neural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216762" y="5572422"/>
            <a:ext cx="116873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All scales are processed in single CNN pipeline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Must use overlapping and multiple scale bounding boxes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59DA1C-9C4B-46BA-AE8E-711EA7F27A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182" y="1535951"/>
            <a:ext cx="9586736" cy="3960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14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Performance comparison and trade-offs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 uses overlapping bounding boxes at multiple scales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458605" y="1758268"/>
            <a:ext cx="459059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Starts with a grid of </a:t>
            </a:r>
            <a:r>
              <a:rPr lang="en-US" sz="2800" b="1" dirty="0"/>
              <a:t>anchor boxes </a:t>
            </a:r>
            <a:r>
              <a:rPr lang="en-US" sz="2800" dirty="0"/>
              <a:t>on a single grid</a:t>
            </a:r>
            <a:r>
              <a:rPr lang="en-US" sz="2800" b="1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multiple scale bounding boxes around anchor boxes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Maximal suppression of bounding boxes using probability map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Result is bounding boxes at multiple scales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</a:t>
            </a:r>
            <a:r>
              <a:rPr lang="en-US" sz="2800" dirty="0">
                <a:hlinkClick r:id="rId3"/>
              </a:rPr>
              <a:t>Redmon, et. al. 2016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59026A-B7B3-430C-A7EA-76D303393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0155" y="1800431"/>
            <a:ext cx="6821023" cy="447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383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Performance comparison and trade-offs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Accuracy and performance trade-off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499564" y="2072184"/>
            <a:ext cx="416895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models are much faster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Lower accuracy (lower input image dimensions) gives greater speed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detectors capable of video speeds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</a:t>
            </a:r>
            <a:r>
              <a:rPr lang="en-US" sz="2800" dirty="0">
                <a:hlinkClick r:id="rId2"/>
              </a:rPr>
              <a:t>Redmon, et. al., 2016</a:t>
            </a:r>
            <a:r>
              <a:rPr lang="en-US" sz="2800" dirty="0"/>
              <a:t>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4FDD9F-C10B-4256-9293-3B4917258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528" y="1756352"/>
            <a:ext cx="6983963" cy="407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56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 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145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linkClick r:id="rId2"/>
              </a:rPr>
              <a:t>YOLO V5 </a:t>
            </a:r>
            <a:r>
              <a:rPr lang="en-US" sz="3200" dirty="0"/>
              <a:t>uses a feature pyramid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318886" y="1575388"/>
            <a:ext cx="118731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Feature pyramid in encoder-decoder network for multiple scales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Straight-through processing for speed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704622-ADB1-25E8-4DFE-5091A4F0F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605" y="2569539"/>
            <a:ext cx="8309158" cy="416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843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Datasets for training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Lui, et. al., 2016, applied the following data augmentation methods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69352" y="2173358"/>
            <a:ext cx="1088661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the entire original input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Sample a patch so that the minimum </a:t>
            </a:r>
            <a:r>
              <a:rPr lang="en-US" sz="2800" dirty="0" err="1"/>
              <a:t>jaccard</a:t>
            </a:r>
            <a:r>
              <a:rPr lang="en-US" sz="2800" dirty="0"/>
              <a:t> overlap with the objects is 0.1, 0.3, 0.5, 0.7, or 0.9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Randomly </a:t>
            </a:r>
            <a:r>
              <a:rPr lang="en-US" sz="2800"/>
              <a:t>sample patches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24797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Integrating Datasets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Need to integrate multiple datasets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Difference in number of cases between training datasets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ImageNet is extensive, but only for classification, no bounding boxes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Classification datasets with marked bounding box are more limited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Must integrate these datasets for training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ImageNet uses compound words, e.g. Labrador retriever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Marked bounding box data uses simple words: e.g. retriever or dog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Semantics of the classification categories are rather different!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Must resolve mismatch to integrate datasets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12576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B2340D6-AEF1-4F90-9E8F-DEA34FAE9B21}"/>
              </a:ext>
            </a:extLst>
          </p:cNvPr>
          <p:cNvSpPr/>
          <p:nvPr/>
        </p:nvSpPr>
        <p:spPr>
          <a:xfrm>
            <a:off x="5888678" y="3616246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2B4D160-38E0-47D1-A1AB-DEB5B0212F86}"/>
              </a:ext>
            </a:extLst>
          </p:cNvPr>
          <p:cNvSpPr/>
          <p:nvPr/>
        </p:nvSpPr>
        <p:spPr>
          <a:xfrm>
            <a:off x="2072094" y="4455052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19B0760-694A-463D-8CD5-83092A0B7924}"/>
              </a:ext>
            </a:extLst>
          </p:cNvPr>
          <p:cNvSpPr/>
          <p:nvPr/>
        </p:nvSpPr>
        <p:spPr>
          <a:xfrm>
            <a:off x="906350" y="4464979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1590BE5-EC0B-4A87-B142-71864C4C812C}"/>
              </a:ext>
            </a:extLst>
          </p:cNvPr>
          <p:cNvSpPr/>
          <p:nvPr/>
        </p:nvSpPr>
        <p:spPr>
          <a:xfrm>
            <a:off x="3316517" y="4455052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5C7089E-D4F0-4F1F-A74C-6E20AF9A6899}"/>
              </a:ext>
            </a:extLst>
          </p:cNvPr>
          <p:cNvSpPr/>
          <p:nvPr/>
        </p:nvSpPr>
        <p:spPr>
          <a:xfrm>
            <a:off x="4554354" y="4455053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2549F4B-2608-4C78-B7E3-540580402508}"/>
              </a:ext>
            </a:extLst>
          </p:cNvPr>
          <p:cNvSpPr/>
          <p:nvPr/>
        </p:nvSpPr>
        <p:spPr>
          <a:xfrm>
            <a:off x="6796221" y="4464979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30571BD-58A5-42C7-A751-563701B64BEA}"/>
              </a:ext>
            </a:extLst>
          </p:cNvPr>
          <p:cNvSpPr/>
          <p:nvPr/>
        </p:nvSpPr>
        <p:spPr>
          <a:xfrm>
            <a:off x="8010764" y="4497223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67A2597-3060-42F8-A10A-C9E6070AFBD6}"/>
              </a:ext>
            </a:extLst>
          </p:cNvPr>
          <p:cNvSpPr/>
          <p:nvPr/>
        </p:nvSpPr>
        <p:spPr>
          <a:xfrm>
            <a:off x="9203104" y="4468157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3C3C29B-3091-4035-AFEC-44BA308DAC85}"/>
              </a:ext>
            </a:extLst>
          </p:cNvPr>
          <p:cNvSpPr/>
          <p:nvPr/>
        </p:nvSpPr>
        <p:spPr>
          <a:xfrm>
            <a:off x="10445329" y="4501056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516966-2A58-4303-97E2-3CC37CECA9E0}"/>
              </a:ext>
            </a:extLst>
          </p:cNvPr>
          <p:cNvSpPr txBox="1"/>
          <p:nvPr/>
        </p:nvSpPr>
        <p:spPr>
          <a:xfrm>
            <a:off x="557693" y="5050454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Spaniel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61179B-E686-4695-9A62-F6EA1BCEC3A0}"/>
              </a:ext>
            </a:extLst>
          </p:cNvPr>
          <p:cNvSpPr txBox="1"/>
          <p:nvPr/>
        </p:nvSpPr>
        <p:spPr>
          <a:xfrm>
            <a:off x="1723437" y="4918418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German Shepard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920D4FC-E5DE-4A7E-8345-B34B60B290E5}"/>
              </a:ext>
            </a:extLst>
          </p:cNvPr>
          <p:cNvSpPr txBox="1"/>
          <p:nvPr/>
        </p:nvSpPr>
        <p:spPr>
          <a:xfrm>
            <a:off x="4211181" y="4918418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Great Dane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90FD29-665E-4F12-AB1A-9B0EAE3DF2B4}"/>
              </a:ext>
            </a:extLst>
          </p:cNvPr>
          <p:cNvSpPr txBox="1"/>
          <p:nvPr/>
        </p:nvSpPr>
        <p:spPr>
          <a:xfrm>
            <a:off x="2903443" y="4892626"/>
            <a:ext cx="115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Labrador Retriever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95AC3D-795C-4108-A9E9-02DE9DDE747E}"/>
              </a:ext>
            </a:extLst>
          </p:cNvPr>
          <p:cNvSpPr txBox="1"/>
          <p:nvPr/>
        </p:nvSpPr>
        <p:spPr>
          <a:xfrm>
            <a:off x="10083514" y="5054508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tabby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2A9151-BF15-4D94-92E0-A5514CB5C181}"/>
              </a:ext>
            </a:extLst>
          </p:cNvPr>
          <p:cNvSpPr txBox="1"/>
          <p:nvPr/>
        </p:nvSpPr>
        <p:spPr>
          <a:xfrm>
            <a:off x="8854447" y="5031125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Siamese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18978A-3A27-4375-AAEF-9A17817CE99B}"/>
              </a:ext>
            </a:extLst>
          </p:cNvPr>
          <p:cNvSpPr txBox="1"/>
          <p:nvPr/>
        </p:nvSpPr>
        <p:spPr>
          <a:xfrm>
            <a:off x="7625380" y="5007742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Calico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6FE7DA-828E-4457-9842-1C354D78767D}"/>
              </a:ext>
            </a:extLst>
          </p:cNvPr>
          <p:cNvSpPr txBox="1"/>
          <p:nvPr/>
        </p:nvSpPr>
        <p:spPr>
          <a:xfrm>
            <a:off x="6447564" y="5050454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Tuxedo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62F13DF2-0C84-40CF-BC30-F1662616F19C}"/>
              </a:ext>
            </a:extLst>
          </p:cNvPr>
          <p:cNvCxnSpPr>
            <a:cxnSpLocks/>
            <a:stCxn id="2" idx="1"/>
            <a:endCxn id="4" idx="7"/>
          </p:cNvCxnSpPr>
          <p:nvPr/>
        </p:nvCxnSpPr>
        <p:spPr>
          <a:xfrm flipH="1">
            <a:off x="1187101" y="3663452"/>
            <a:ext cx="4749746" cy="84873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EF9152D7-995F-434E-8DC2-AFA8C1EE1ABD}"/>
              </a:ext>
            </a:extLst>
          </p:cNvPr>
          <p:cNvCxnSpPr>
            <a:cxnSpLocks/>
            <a:stCxn id="2" idx="2"/>
            <a:endCxn id="3" idx="7"/>
          </p:cNvCxnSpPr>
          <p:nvPr/>
        </p:nvCxnSpPr>
        <p:spPr>
          <a:xfrm flipH="1">
            <a:off x="2352845" y="3777417"/>
            <a:ext cx="3535833" cy="72484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714D1603-028F-44CE-95EE-7EEBBAE24691}"/>
              </a:ext>
            </a:extLst>
          </p:cNvPr>
          <p:cNvCxnSpPr>
            <a:cxnSpLocks/>
            <a:stCxn id="2" idx="3"/>
            <a:endCxn id="6" idx="7"/>
          </p:cNvCxnSpPr>
          <p:nvPr/>
        </p:nvCxnSpPr>
        <p:spPr>
          <a:xfrm flipH="1">
            <a:off x="3597268" y="3891382"/>
            <a:ext cx="2339579" cy="6108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3540A02D-BDBE-4FFF-AC8E-8D2923E4E915}"/>
              </a:ext>
            </a:extLst>
          </p:cNvPr>
          <p:cNvCxnSpPr>
            <a:cxnSpLocks/>
            <a:stCxn id="2" idx="7"/>
            <a:endCxn id="13" idx="0"/>
          </p:cNvCxnSpPr>
          <p:nvPr/>
        </p:nvCxnSpPr>
        <p:spPr>
          <a:xfrm>
            <a:off x="6169429" y="3663452"/>
            <a:ext cx="4440360" cy="8376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403B01A3-B06D-4CCA-8AEB-62EEA243E493}"/>
              </a:ext>
            </a:extLst>
          </p:cNvPr>
          <p:cNvCxnSpPr>
            <a:cxnSpLocks/>
            <a:stCxn id="2" idx="6"/>
            <a:endCxn id="12" idx="1"/>
          </p:cNvCxnSpPr>
          <p:nvPr/>
        </p:nvCxnSpPr>
        <p:spPr>
          <a:xfrm>
            <a:off x="6217598" y="3777417"/>
            <a:ext cx="3033675" cy="7379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167F13C8-9A31-4B3A-A950-12546E65C068}"/>
              </a:ext>
            </a:extLst>
          </p:cNvPr>
          <p:cNvCxnSpPr>
            <a:cxnSpLocks/>
            <a:stCxn id="2" idx="5"/>
            <a:endCxn id="10" idx="1"/>
          </p:cNvCxnSpPr>
          <p:nvPr/>
        </p:nvCxnSpPr>
        <p:spPr>
          <a:xfrm>
            <a:off x="6169429" y="3891382"/>
            <a:ext cx="1889504" cy="6530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3542A249-4E26-4E01-BE91-379C6E693D92}"/>
              </a:ext>
            </a:extLst>
          </p:cNvPr>
          <p:cNvCxnSpPr>
            <a:cxnSpLocks/>
            <a:stCxn id="2" idx="4"/>
            <a:endCxn id="9" idx="1"/>
          </p:cNvCxnSpPr>
          <p:nvPr/>
        </p:nvCxnSpPr>
        <p:spPr>
          <a:xfrm>
            <a:off x="6053138" y="3938588"/>
            <a:ext cx="791252" cy="57359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970EF872-1ED0-4D48-B91B-CA0A19E86B4A}"/>
              </a:ext>
            </a:extLst>
          </p:cNvPr>
          <p:cNvCxnSpPr>
            <a:cxnSpLocks/>
            <a:stCxn id="2" idx="4"/>
            <a:endCxn id="8" idx="7"/>
          </p:cNvCxnSpPr>
          <p:nvPr/>
        </p:nvCxnSpPr>
        <p:spPr>
          <a:xfrm flipH="1">
            <a:off x="4835105" y="3938588"/>
            <a:ext cx="1218033" cy="5636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C67FCA9D-5854-442B-880B-C3A71ECF41D6}"/>
              </a:ext>
            </a:extLst>
          </p:cNvPr>
          <p:cNvSpPr txBox="1"/>
          <p:nvPr/>
        </p:nvSpPr>
        <p:spPr>
          <a:xfrm>
            <a:off x="5481839" y="4124647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pic>
        <p:nvPicPr>
          <p:cNvPr id="28" name="Picture 2" descr="Image result for labrador retriever">
            <a:extLst>
              <a:ext uri="{FF2B5EF4-FFF2-40B4-BE49-F238E27FC236}">
                <a16:creationId xmlns:a16="http://schemas.microsoft.com/office/drawing/2014/main" id="{08A6EBA9-CBF1-457F-BE45-22A66A3FE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4447" y="1634601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EC89220-6F17-4747-95C0-C09F403B8693}"/>
              </a:ext>
            </a:extLst>
          </p:cNvPr>
          <p:cNvSpPr txBox="1"/>
          <p:nvPr/>
        </p:nvSpPr>
        <p:spPr>
          <a:xfrm>
            <a:off x="8862814" y="3474866"/>
            <a:ext cx="2631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is this?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Semantics of Language is Complex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76780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ImageNet uses a flat hierarchy for classification </a:t>
            </a:r>
          </a:p>
        </p:txBody>
      </p:sp>
    </p:spTree>
    <p:extLst>
      <p:ext uri="{BB962C8B-B14F-4D97-AF65-F5344CB8AC3E}">
        <p14:creationId xmlns:p14="http://schemas.microsoft.com/office/powerpoint/2010/main" val="3801356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6" grpId="0" animBg="1"/>
      <p:bldP spid="8" grpId="0" animBg="1"/>
      <p:bldP spid="9" grpId="0" animBg="1"/>
      <p:bldP spid="10" grpId="0" animBg="1"/>
      <p:bldP spid="12" grpId="0" animBg="1"/>
      <p:bldP spid="13" grpId="0" animBg="1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105" grpId="0"/>
      <p:bldP spid="29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0B5A4D83-A083-45EB-A9F5-18AB96D8324E}"/>
              </a:ext>
            </a:extLst>
          </p:cNvPr>
          <p:cNvSpPr/>
          <p:nvPr/>
        </p:nvSpPr>
        <p:spPr>
          <a:xfrm>
            <a:off x="2899923" y="2615453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1ED4847-42C8-494A-8AE9-FE2BDFD9BA20}"/>
              </a:ext>
            </a:extLst>
          </p:cNvPr>
          <p:cNvSpPr/>
          <p:nvPr/>
        </p:nvSpPr>
        <p:spPr>
          <a:xfrm>
            <a:off x="4818791" y="2047525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D3F0475-46CE-4909-84D0-85B6219A17FE}"/>
              </a:ext>
            </a:extLst>
          </p:cNvPr>
          <p:cNvSpPr/>
          <p:nvPr/>
        </p:nvSpPr>
        <p:spPr>
          <a:xfrm>
            <a:off x="3462025" y="3352988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26AFCEF-859B-48AD-BE7B-19A7705758CD}"/>
              </a:ext>
            </a:extLst>
          </p:cNvPr>
          <p:cNvSpPr/>
          <p:nvPr/>
        </p:nvSpPr>
        <p:spPr>
          <a:xfrm>
            <a:off x="2337006" y="443313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445B3CC-021F-486C-9EDD-3B1E171ADCE3}"/>
              </a:ext>
            </a:extLst>
          </p:cNvPr>
          <p:cNvSpPr/>
          <p:nvPr/>
        </p:nvSpPr>
        <p:spPr>
          <a:xfrm>
            <a:off x="1619913" y="5727814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414D35F-9BA8-4AFD-A050-C0D2B9EC8640}"/>
              </a:ext>
            </a:extLst>
          </p:cNvPr>
          <p:cNvSpPr/>
          <p:nvPr/>
        </p:nvSpPr>
        <p:spPr>
          <a:xfrm>
            <a:off x="454169" y="5737741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AF0DD5B-C91E-4370-A9F3-871119E5B32F}"/>
              </a:ext>
            </a:extLst>
          </p:cNvPr>
          <p:cNvSpPr/>
          <p:nvPr/>
        </p:nvSpPr>
        <p:spPr>
          <a:xfrm>
            <a:off x="2864336" y="5727814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1B429A1-1CD0-4973-8050-2B98A0C8B2BC}"/>
              </a:ext>
            </a:extLst>
          </p:cNvPr>
          <p:cNvSpPr/>
          <p:nvPr/>
        </p:nvSpPr>
        <p:spPr>
          <a:xfrm>
            <a:off x="4102173" y="5727815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A3529C2-FC76-429D-9D39-86222749E9A2}"/>
              </a:ext>
            </a:extLst>
          </p:cNvPr>
          <p:cNvSpPr txBox="1"/>
          <p:nvPr/>
        </p:nvSpPr>
        <p:spPr>
          <a:xfrm>
            <a:off x="105512" y="6211669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Springer Spaniel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7117914-1D01-40B6-9102-45F961F802F8}"/>
              </a:ext>
            </a:extLst>
          </p:cNvPr>
          <p:cNvSpPr txBox="1"/>
          <p:nvPr/>
        </p:nvSpPr>
        <p:spPr>
          <a:xfrm>
            <a:off x="2625597" y="6174449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German Shepard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A66247C-404D-4DD3-AA51-4E3447A33A08}"/>
              </a:ext>
            </a:extLst>
          </p:cNvPr>
          <p:cNvSpPr txBox="1"/>
          <p:nvPr/>
        </p:nvSpPr>
        <p:spPr>
          <a:xfrm>
            <a:off x="3759000" y="6191180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Great Dane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150A50-D3BE-4593-A044-F0618A3BE89E}"/>
              </a:ext>
            </a:extLst>
          </p:cNvPr>
          <p:cNvSpPr txBox="1"/>
          <p:nvPr/>
        </p:nvSpPr>
        <p:spPr>
          <a:xfrm>
            <a:off x="1190590" y="6201507"/>
            <a:ext cx="115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Labrador Retriever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BEBBF41-8577-48CE-80FB-27581E8A2E9B}"/>
              </a:ext>
            </a:extLst>
          </p:cNvPr>
          <p:cNvSpPr/>
          <p:nvPr/>
        </p:nvSpPr>
        <p:spPr>
          <a:xfrm>
            <a:off x="6645280" y="5754532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6499E0B-F531-44E3-85E9-E925BC95A70C}"/>
              </a:ext>
            </a:extLst>
          </p:cNvPr>
          <p:cNvSpPr/>
          <p:nvPr/>
        </p:nvSpPr>
        <p:spPr>
          <a:xfrm>
            <a:off x="7859823" y="5786776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920C959-9B98-41A8-A4E0-3114F279C5C3}"/>
              </a:ext>
            </a:extLst>
          </p:cNvPr>
          <p:cNvSpPr/>
          <p:nvPr/>
        </p:nvSpPr>
        <p:spPr>
          <a:xfrm>
            <a:off x="9052163" y="5757710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FC58BB7-E886-457E-B988-9E846D234DFC}"/>
              </a:ext>
            </a:extLst>
          </p:cNvPr>
          <p:cNvSpPr/>
          <p:nvPr/>
        </p:nvSpPr>
        <p:spPr>
          <a:xfrm>
            <a:off x="10294388" y="5790609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8F4EFC7-6C86-4117-B6E3-3C4FA3A1E3FC}"/>
              </a:ext>
            </a:extLst>
          </p:cNvPr>
          <p:cNvSpPr txBox="1"/>
          <p:nvPr/>
        </p:nvSpPr>
        <p:spPr>
          <a:xfrm>
            <a:off x="7507397" y="6126503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tabby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4476437-7A5B-42F2-9ED7-72EFD163DDCC}"/>
              </a:ext>
            </a:extLst>
          </p:cNvPr>
          <p:cNvSpPr txBox="1"/>
          <p:nvPr/>
        </p:nvSpPr>
        <p:spPr>
          <a:xfrm>
            <a:off x="8684456" y="6134232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Siamese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1528FD5-E118-4F7C-B96C-54146D75AC2E}"/>
              </a:ext>
            </a:extLst>
          </p:cNvPr>
          <p:cNvSpPr txBox="1"/>
          <p:nvPr/>
        </p:nvSpPr>
        <p:spPr>
          <a:xfrm>
            <a:off x="6277573" y="6153561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Tuxedo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CCDB7F7F-0542-4F1F-8FB5-B474CD99C8FC}"/>
              </a:ext>
            </a:extLst>
          </p:cNvPr>
          <p:cNvSpPr/>
          <p:nvPr/>
        </p:nvSpPr>
        <p:spPr>
          <a:xfrm>
            <a:off x="8900350" y="4493571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25A316F-7C74-4139-9E7F-15789FAEB496}"/>
              </a:ext>
            </a:extLst>
          </p:cNvPr>
          <p:cNvCxnSpPr>
            <a:cxnSpLocks/>
            <a:stCxn id="23" idx="3"/>
            <a:endCxn id="5" idx="7"/>
          </p:cNvCxnSpPr>
          <p:nvPr/>
        </p:nvCxnSpPr>
        <p:spPr>
          <a:xfrm flipH="1">
            <a:off x="3180674" y="2322661"/>
            <a:ext cx="1686286" cy="3399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88BF9A9-2466-4092-9829-334F433B5C10}"/>
              </a:ext>
            </a:extLst>
          </p:cNvPr>
          <p:cNvCxnSpPr>
            <a:cxnSpLocks/>
            <a:stCxn id="5" idx="5"/>
            <a:endCxn id="25" idx="0"/>
          </p:cNvCxnSpPr>
          <p:nvPr/>
        </p:nvCxnSpPr>
        <p:spPr>
          <a:xfrm>
            <a:off x="3180674" y="2890589"/>
            <a:ext cx="445811" cy="4623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BC36CF2-5404-430C-9A87-7D99609E6BB5}"/>
              </a:ext>
            </a:extLst>
          </p:cNvPr>
          <p:cNvCxnSpPr>
            <a:cxnSpLocks/>
            <a:stCxn id="25" idx="2"/>
            <a:endCxn id="26" idx="7"/>
          </p:cNvCxnSpPr>
          <p:nvPr/>
        </p:nvCxnSpPr>
        <p:spPr>
          <a:xfrm flipH="1">
            <a:off x="2617757" y="3514159"/>
            <a:ext cx="844268" cy="9661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7A6ADB6-83BC-4B68-97A4-963CB59B511C}"/>
              </a:ext>
            </a:extLst>
          </p:cNvPr>
          <p:cNvCxnSpPr>
            <a:cxnSpLocks/>
            <a:stCxn id="25" idx="6"/>
            <a:endCxn id="43" idx="2"/>
          </p:cNvCxnSpPr>
          <p:nvPr/>
        </p:nvCxnSpPr>
        <p:spPr>
          <a:xfrm>
            <a:off x="3790945" y="3514159"/>
            <a:ext cx="5109405" cy="11405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76CDD72-FB40-42B5-B9B3-9BC1690E0A3D}"/>
              </a:ext>
            </a:extLst>
          </p:cNvPr>
          <p:cNvCxnSpPr>
            <a:cxnSpLocks/>
            <a:stCxn id="120" idx="4"/>
            <a:endCxn id="38" idx="0"/>
          </p:cNvCxnSpPr>
          <p:nvPr/>
        </p:nvCxnSpPr>
        <p:spPr>
          <a:xfrm>
            <a:off x="10011277" y="5218043"/>
            <a:ext cx="447571" cy="57256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69AA028-BC85-41A6-9B3C-20EDF04379A6}"/>
              </a:ext>
            </a:extLst>
          </p:cNvPr>
          <p:cNvCxnSpPr>
            <a:cxnSpLocks/>
            <a:stCxn id="84" idx="5"/>
            <a:endCxn id="37" idx="1"/>
          </p:cNvCxnSpPr>
          <p:nvPr/>
        </p:nvCxnSpPr>
        <p:spPr>
          <a:xfrm>
            <a:off x="8096736" y="5308513"/>
            <a:ext cx="1003596" cy="49640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4E749C8-AD23-42D5-8A09-D639BF9F8129}"/>
              </a:ext>
            </a:extLst>
          </p:cNvPr>
          <p:cNvCxnSpPr>
            <a:cxnSpLocks/>
            <a:stCxn id="84" idx="4"/>
            <a:endCxn id="36" idx="0"/>
          </p:cNvCxnSpPr>
          <p:nvPr/>
        </p:nvCxnSpPr>
        <p:spPr>
          <a:xfrm>
            <a:off x="7980445" y="5355719"/>
            <a:ext cx="43838" cy="4310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9B7AF1DE-2913-4D66-9DF8-B444FEA1CC39}"/>
              </a:ext>
            </a:extLst>
          </p:cNvPr>
          <p:cNvCxnSpPr>
            <a:cxnSpLocks/>
            <a:stCxn id="84" idx="3"/>
            <a:endCxn id="35" idx="7"/>
          </p:cNvCxnSpPr>
          <p:nvPr/>
        </p:nvCxnSpPr>
        <p:spPr>
          <a:xfrm flipH="1">
            <a:off x="6926031" y="5308513"/>
            <a:ext cx="938123" cy="49322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807EC8A-B111-44E8-A649-86AA35C99BD2}"/>
              </a:ext>
            </a:extLst>
          </p:cNvPr>
          <p:cNvCxnSpPr>
            <a:cxnSpLocks/>
            <a:stCxn id="109" idx="5"/>
            <a:endCxn id="30" idx="1"/>
          </p:cNvCxnSpPr>
          <p:nvPr/>
        </p:nvCxnSpPr>
        <p:spPr>
          <a:xfrm>
            <a:off x="3645195" y="5339341"/>
            <a:ext cx="505147" cy="4356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725C5321-9511-4D76-BB36-2693DE89347B}"/>
              </a:ext>
            </a:extLst>
          </p:cNvPr>
          <p:cNvCxnSpPr>
            <a:cxnSpLocks/>
            <a:stCxn id="109" idx="3"/>
            <a:endCxn id="29" idx="0"/>
          </p:cNvCxnSpPr>
          <p:nvPr/>
        </p:nvCxnSpPr>
        <p:spPr>
          <a:xfrm flipH="1">
            <a:off x="3028796" y="5339341"/>
            <a:ext cx="383817" cy="3884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AA8FD43-812C-4F23-B1CD-170C5B4AC7FA}"/>
              </a:ext>
            </a:extLst>
          </p:cNvPr>
          <p:cNvCxnSpPr>
            <a:cxnSpLocks/>
            <a:stCxn id="112" idx="5"/>
            <a:endCxn id="27" idx="1"/>
          </p:cNvCxnSpPr>
          <p:nvPr/>
        </p:nvCxnSpPr>
        <p:spPr>
          <a:xfrm>
            <a:off x="1402159" y="5347596"/>
            <a:ext cx="265923" cy="4274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BEA0425-6644-4D56-B1C4-4D84E0ADC390}"/>
              </a:ext>
            </a:extLst>
          </p:cNvPr>
          <p:cNvCxnSpPr>
            <a:cxnSpLocks/>
            <a:stCxn id="112" idx="3"/>
            <a:endCxn id="28" idx="7"/>
          </p:cNvCxnSpPr>
          <p:nvPr/>
        </p:nvCxnSpPr>
        <p:spPr>
          <a:xfrm flipH="1">
            <a:off x="734920" y="5347596"/>
            <a:ext cx="434657" cy="4373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AC9CB9A9-D337-412C-B904-B6711A718189}"/>
              </a:ext>
            </a:extLst>
          </p:cNvPr>
          <p:cNvSpPr txBox="1"/>
          <p:nvPr/>
        </p:nvSpPr>
        <p:spPr>
          <a:xfrm>
            <a:off x="5413003" y="2308251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AC6B7370-931E-4727-91BF-CE4703ACE55E}"/>
              </a:ext>
            </a:extLst>
          </p:cNvPr>
          <p:cNvSpPr txBox="1"/>
          <p:nvPr/>
        </p:nvSpPr>
        <p:spPr>
          <a:xfrm>
            <a:off x="742502" y="2997913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A6CB7D7C-CDF5-4C19-B5A5-7037C12AE2BC}"/>
              </a:ext>
            </a:extLst>
          </p:cNvPr>
          <p:cNvSpPr txBox="1"/>
          <p:nvPr/>
        </p:nvSpPr>
        <p:spPr>
          <a:xfrm>
            <a:off x="3245212" y="3568952"/>
            <a:ext cx="8129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5A8FDF4A-E1BD-43DD-9DFE-B0CDD2CFDDD5}"/>
              </a:ext>
            </a:extLst>
          </p:cNvPr>
          <p:cNvCxnSpPr>
            <a:cxnSpLocks/>
            <a:stCxn id="23" idx="5"/>
          </p:cNvCxnSpPr>
          <p:nvPr/>
        </p:nvCxnSpPr>
        <p:spPr>
          <a:xfrm>
            <a:off x="5099542" y="2322661"/>
            <a:ext cx="547650" cy="45237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1A0DC737-0868-4D53-AA4F-F80183ACAD31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1232947" y="2890589"/>
            <a:ext cx="1715145" cy="50815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D8C2213C-77B1-4C44-AC6B-ED44FEDA19F4}"/>
              </a:ext>
            </a:extLst>
          </p:cNvPr>
          <p:cNvCxnSpPr>
            <a:cxnSpLocks/>
            <a:stCxn id="25" idx="4"/>
          </p:cNvCxnSpPr>
          <p:nvPr/>
        </p:nvCxnSpPr>
        <p:spPr>
          <a:xfrm>
            <a:off x="3626485" y="3675330"/>
            <a:ext cx="7396" cy="34257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FB3F0955-A112-4C4D-B46C-D54F4CFE41E4}"/>
              </a:ext>
            </a:extLst>
          </p:cNvPr>
          <p:cNvSpPr txBox="1"/>
          <p:nvPr/>
        </p:nvSpPr>
        <p:spPr>
          <a:xfrm>
            <a:off x="4305674" y="2492660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Object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1E5DEDFF-E291-479F-957C-0BCB96906681}"/>
              </a:ext>
            </a:extLst>
          </p:cNvPr>
          <p:cNvSpPr txBox="1"/>
          <p:nvPr/>
        </p:nvSpPr>
        <p:spPr>
          <a:xfrm>
            <a:off x="2302203" y="3032324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Animal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EEA3976-CE6C-4B22-9DD7-6577904F65F6}"/>
              </a:ext>
            </a:extLst>
          </p:cNvPr>
          <p:cNvSpPr txBox="1"/>
          <p:nvPr/>
        </p:nvSpPr>
        <p:spPr>
          <a:xfrm>
            <a:off x="3827877" y="3205038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Mammal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E16F7BE-DFFE-4C39-AF11-752C5748EE02}"/>
              </a:ext>
            </a:extLst>
          </p:cNvPr>
          <p:cNvSpPr txBox="1"/>
          <p:nvPr/>
        </p:nvSpPr>
        <p:spPr>
          <a:xfrm>
            <a:off x="2549635" y="4471556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Dog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44572D3B-127D-4F3E-AEAD-C561D6714563}"/>
              </a:ext>
            </a:extLst>
          </p:cNvPr>
          <p:cNvSpPr txBox="1"/>
          <p:nvPr/>
        </p:nvSpPr>
        <p:spPr>
          <a:xfrm>
            <a:off x="9216623" y="4454234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Cat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B4800FB1-FF96-4C22-BED9-5E9C3C11A805}"/>
              </a:ext>
            </a:extLst>
          </p:cNvPr>
          <p:cNvSpPr/>
          <p:nvPr/>
        </p:nvSpPr>
        <p:spPr>
          <a:xfrm>
            <a:off x="7815985" y="5033377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48E1483-BDBE-4DB8-B0CD-A341D4EDEF4F}"/>
              </a:ext>
            </a:extLst>
          </p:cNvPr>
          <p:cNvSpPr txBox="1"/>
          <p:nvPr/>
        </p:nvSpPr>
        <p:spPr>
          <a:xfrm>
            <a:off x="8186826" y="4920016"/>
            <a:ext cx="1301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Short hair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B5357AE3-0EA0-40DC-8C17-32836F133EE3}"/>
              </a:ext>
            </a:extLst>
          </p:cNvPr>
          <p:cNvCxnSpPr>
            <a:cxnSpLocks/>
            <a:stCxn id="43" idx="3"/>
            <a:endCxn id="84" idx="7"/>
          </p:cNvCxnSpPr>
          <p:nvPr/>
        </p:nvCxnSpPr>
        <p:spPr>
          <a:xfrm flipH="1">
            <a:off x="8096736" y="4768707"/>
            <a:ext cx="851783" cy="3118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Oval 108">
            <a:extLst>
              <a:ext uri="{FF2B5EF4-FFF2-40B4-BE49-F238E27FC236}">
                <a16:creationId xmlns:a16="http://schemas.microsoft.com/office/drawing/2014/main" id="{CFDC6EDF-1BDC-4BB3-9291-8B70B431B01A}"/>
              </a:ext>
            </a:extLst>
          </p:cNvPr>
          <p:cNvSpPr/>
          <p:nvPr/>
        </p:nvSpPr>
        <p:spPr>
          <a:xfrm>
            <a:off x="3364444" y="5064205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E51EA96C-3E6E-481C-978A-96F10384C9E7}"/>
              </a:ext>
            </a:extLst>
          </p:cNvPr>
          <p:cNvSpPr txBox="1"/>
          <p:nvPr/>
        </p:nvSpPr>
        <p:spPr>
          <a:xfrm>
            <a:off x="3567296" y="4998289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Guard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7D1A1AF-A343-497C-BFF6-3F259C0B45B1}"/>
              </a:ext>
            </a:extLst>
          </p:cNvPr>
          <p:cNvSpPr/>
          <p:nvPr/>
        </p:nvSpPr>
        <p:spPr>
          <a:xfrm>
            <a:off x="1121408" y="5072460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9D17C8A-390A-4777-A88E-1414BD66B13A}"/>
              </a:ext>
            </a:extLst>
          </p:cNvPr>
          <p:cNvSpPr txBox="1"/>
          <p:nvPr/>
        </p:nvSpPr>
        <p:spPr>
          <a:xfrm>
            <a:off x="1462229" y="5033377"/>
            <a:ext cx="111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Retriever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8B89F231-51CF-45A0-8D91-B56B041B0EB4}"/>
              </a:ext>
            </a:extLst>
          </p:cNvPr>
          <p:cNvSpPr/>
          <p:nvPr/>
        </p:nvSpPr>
        <p:spPr>
          <a:xfrm>
            <a:off x="9846817" y="4895701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D99580C4-353A-42AF-BC52-1CB243B1777D}"/>
              </a:ext>
            </a:extLst>
          </p:cNvPr>
          <p:cNvSpPr txBox="1"/>
          <p:nvPr/>
        </p:nvSpPr>
        <p:spPr>
          <a:xfrm>
            <a:off x="10235062" y="4879539"/>
            <a:ext cx="1301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Long hair</a:t>
            </a:r>
          </a:p>
        </p:txBody>
      </p: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7B50D628-BB67-41CB-BA59-0F9B1874DFFA}"/>
              </a:ext>
            </a:extLst>
          </p:cNvPr>
          <p:cNvCxnSpPr>
            <a:cxnSpLocks/>
            <a:stCxn id="43" idx="5"/>
            <a:endCxn id="120" idx="2"/>
          </p:cNvCxnSpPr>
          <p:nvPr/>
        </p:nvCxnSpPr>
        <p:spPr>
          <a:xfrm>
            <a:off x="9181101" y="4768707"/>
            <a:ext cx="665716" cy="2881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EE12694C-0CDB-47A4-8E02-C901C1C8D743}"/>
              </a:ext>
            </a:extLst>
          </p:cNvPr>
          <p:cNvSpPr txBox="1"/>
          <p:nvPr/>
        </p:nvSpPr>
        <p:spPr>
          <a:xfrm>
            <a:off x="10011277" y="6191179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Maine Coon</a:t>
            </a:r>
          </a:p>
        </p:txBody>
      </p: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95161A48-94AA-4B41-BC33-FD5A51B0F4D6}"/>
              </a:ext>
            </a:extLst>
          </p:cNvPr>
          <p:cNvCxnSpPr>
            <a:cxnSpLocks/>
            <a:stCxn id="26" idx="3"/>
            <a:endCxn id="112" idx="7"/>
          </p:cNvCxnSpPr>
          <p:nvPr/>
        </p:nvCxnSpPr>
        <p:spPr>
          <a:xfrm flipH="1">
            <a:off x="1402159" y="4708272"/>
            <a:ext cx="983016" cy="4113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8FC7E344-F8AE-4F25-9944-E2B0437D46F2}"/>
              </a:ext>
            </a:extLst>
          </p:cNvPr>
          <p:cNvCxnSpPr>
            <a:cxnSpLocks/>
            <a:stCxn id="26" idx="5"/>
            <a:endCxn id="109" idx="1"/>
          </p:cNvCxnSpPr>
          <p:nvPr/>
        </p:nvCxnSpPr>
        <p:spPr>
          <a:xfrm>
            <a:off x="2617757" y="4708272"/>
            <a:ext cx="794856" cy="40313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Oval 148">
            <a:extLst>
              <a:ext uri="{FF2B5EF4-FFF2-40B4-BE49-F238E27FC236}">
                <a16:creationId xmlns:a16="http://schemas.microsoft.com/office/drawing/2014/main" id="{E7B3A5EB-5199-465B-AE6A-69C2BD70CF68}"/>
              </a:ext>
            </a:extLst>
          </p:cNvPr>
          <p:cNvSpPr/>
          <p:nvPr/>
        </p:nvSpPr>
        <p:spPr>
          <a:xfrm>
            <a:off x="6511327" y="3553774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916769CC-3FAE-4F12-AC30-0CC3872D6DDB}"/>
              </a:ext>
            </a:extLst>
          </p:cNvPr>
          <p:cNvSpPr txBox="1"/>
          <p:nvPr/>
        </p:nvSpPr>
        <p:spPr>
          <a:xfrm>
            <a:off x="6936871" y="3499594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Pet</a:t>
            </a:r>
          </a:p>
        </p:txBody>
      </p: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9F907AED-9CEB-4CC2-802E-C3A0644E7A4E}"/>
              </a:ext>
            </a:extLst>
          </p:cNvPr>
          <p:cNvCxnSpPr>
            <a:cxnSpLocks/>
            <a:endCxn id="149" idx="1"/>
          </p:cNvCxnSpPr>
          <p:nvPr/>
        </p:nvCxnSpPr>
        <p:spPr>
          <a:xfrm>
            <a:off x="6031273" y="3085351"/>
            <a:ext cx="528223" cy="51562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19FFB6F4-719D-42F4-BAB0-3FD9A92BF1E5}"/>
              </a:ext>
            </a:extLst>
          </p:cNvPr>
          <p:cNvCxnSpPr>
            <a:cxnSpLocks/>
            <a:stCxn id="149" idx="3"/>
            <a:endCxn id="26" idx="6"/>
          </p:cNvCxnSpPr>
          <p:nvPr/>
        </p:nvCxnSpPr>
        <p:spPr>
          <a:xfrm flipH="1">
            <a:off x="2665926" y="3828910"/>
            <a:ext cx="3893570" cy="765397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D6862CED-B13B-418C-A5B7-E8FD02B76693}"/>
              </a:ext>
            </a:extLst>
          </p:cNvPr>
          <p:cNvCxnSpPr>
            <a:cxnSpLocks/>
            <a:stCxn id="149" idx="5"/>
            <a:endCxn id="43" idx="1"/>
          </p:cNvCxnSpPr>
          <p:nvPr/>
        </p:nvCxnSpPr>
        <p:spPr>
          <a:xfrm>
            <a:off x="6792078" y="3828910"/>
            <a:ext cx="2156441" cy="711867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 result for labrador retriever">
            <a:extLst>
              <a:ext uri="{FF2B5EF4-FFF2-40B4-BE49-F238E27FC236}">
                <a16:creationId xmlns:a16="http://schemas.microsoft.com/office/drawing/2014/main" id="{4DF826A3-43D5-4535-90D8-1853169D2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0350" y="1784305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4" name="TextBox 173">
            <a:extLst>
              <a:ext uri="{FF2B5EF4-FFF2-40B4-BE49-F238E27FC236}">
                <a16:creationId xmlns:a16="http://schemas.microsoft.com/office/drawing/2014/main" id="{DFA3802A-7AF8-4108-942C-03B247518A6B}"/>
              </a:ext>
            </a:extLst>
          </p:cNvPr>
          <p:cNvSpPr txBox="1"/>
          <p:nvPr/>
        </p:nvSpPr>
        <p:spPr>
          <a:xfrm>
            <a:off x="8888717" y="3624570"/>
            <a:ext cx="2631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is this?</a:t>
            </a:r>
          </a:p>
        </p:txBody>
      </p:sp>
      <p:sp>
        <p:nvSpPr>
          <p:cNvPr id="66" name="Title 1">
            <a:extLst>
              <a:ext uri="{FF2B5EF4-FFF2-40B4-BE49-F238E27FC236}">
                <a16:creationId xmlns:a16="http://schemas.microsoft.com/office/drawing/2014/main" id="{BE6F3F67-57C9-40B1-82A1-D52495CA0065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Semantics of Language is Complex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373A2B4-955C-411A-BE4B-5151BF0261CC}"/>
              </a:ext>
            </a:extLst>
          </p:cNvPr>
          <p:cNvSpPr txBox="1"/>
          <p:nvPr/>
        </p:nvSpPr>
        <p:spPr>
          <a:xfrm>
            <a:off x="510661" y="1000047"/>
            <a:ext cx="106584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Human language classifies the same object into multiple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WordTree</a:t>
            </a:r>
            <a:r>
              <a:rPr lang="en-US" sz="2800" dirty="0"/>
              <a:t> uses a complex hierarchy </a:t>
            </a:r>
          </a:p>
        </p:txBody>
      </p:sp>
    </p:spTree>
    <p:extLst>
      <p:ext uri="{BB962C8B-B14F-4D97-AF65-F5344CB8AC3E}">
        <p14:creationId xmlns:p14="http://schemas.microsoft.com/office/powerpoint/2010/main" val="3439541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3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/>
      <p:bldP spid="32" grpId="0"/>
      <p:bldP spid="33" grpId="0"/>
      <p:bldP spid="34" grpId="0"/>
      <p:bldP spid="35" grpId="0" animBg="1"/>
      <p:bldP spid="36" grpId="0" animBg="1"/>
      <p:bldP spid="37" grpId="0" animBg="1"/>
      <p:bldP spid="38" grpId="0" animBg="1"/>
      <p:bldP spid="39" grpId="0"/>
      <p:bldP spid="40" grpId="0"/>
      <p:bldP spid="42" grpId="0"/>
      <p:bldP spid="43" grpId="0" animBg="1"/>
      <p:bldP spid="104" grpId="0"/>
      <p:bldP spid="106" grpId="0"/>
      <p:bldP spid="107" grpId="0"/>
      <p:bldP spid="122" grpId="0"/>
      <p:bldP spid="123" grpId="0"/>
      <p:bldP spid="124" grpId="0"/>
      <p:bldP spid="125" grpId="0"/>
      <p:bldP spid="126" grpId="0"/>
      <p:bldP spid="84" grpId="0" animBg="1"/>
      <p:bldP spid="85" grpId="0"/>
      <p:bldP spid="109" grpId="0" animBg="1"/>
      <p:bldP spid="110" grpId="0"/>
      <p:bldP spid="112" grpId="0" animBg="1"/>
      <p:bldP spid="113" grpId="0"/>
      <p:bldP spid="120" grpId="0" animBg="1"/>
      <p:bldP spid="121" grpId="0"/>
      <p:bldP spid="133" grpId="0"/>
      <p:bldP spid="149" grpId="0" animBg="1"/>
      <p:bldP spid="15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approaches might be used to find objects in a complex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Example: 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features – e.g. HOGs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Search to localize objects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Classify objects detected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Example: 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embedding – e.g. PCA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Locate similar patches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e.g. the eigen-faces algorithm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Use deep neural networks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Dramatic increase in accuracy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speed may be sacrificed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Create feature map with CNN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Localize and classify objects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757633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0B5A4D83-A083-45EB-A9F5-18AB96D8324E}"/>
              </a:ext>
            </a:extLst>
          </p:cNvPr>
          <p:cNvSpPr/>
          <p:nvPr/>
        </p:nvSpPr>
        <p:spPr>
          <a:xfrm>
            <a:off x="2970351" y="323624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1ED4847-42C8-494A-8AE9-FE2BDFD9BA20}"/>
              </a:ext>
            </a:extLst>
          </p:cNvPr>
          <p:cNvSpPr/>
          <p:nvPr/>
        </p:nvSpPr>
        <p:spPr>
          <a:xfrm>
            <a:off x="4813710" y="2521962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D3F0475-46CE-4909-84D0-85B6219A17FE}"/>
              </a:ext>
            </a:extLst>
          </p:cNvPr>
          <p:cNvSpPr/>
          <p:nvPr/>
        </p:nvSpPr>
        <p:spPr>
          <a:xfrm>
            <a:off x="3379367" y="3760394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26AFCEF-859B-48AD-BE7B-19A7705758CD}"/>
              </a:ext>
            </a:extLst>
          </p:cNvPr>
          <p:cNvSpPr/>
          <p:nvPr/>
        </p:nvSpPr>
        <p:spPr>
          <a:xfrm>
            <a:off x="3976754" y="443313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445B3CC-021F-486C-9EDD-3B1E171ADCE3}"/>
              </a:ext>
            </a:extLst>
          </p:cNvPr>
          <p:cNvSpPr/>
          <p:nvPr/>
        </p:nvSpPr>
        <p:spPr>
          <a:xfrm>
            <a:off x="4913610" y="583113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150A50-D3BE-4593-A044-F0618A3BE89E}"/>
              </a:ext>
            </a:extLst>
          </p:cNvPr>
          <p:cNvSpPr txBox="1"/>
          <p:nvPr/>
        </p:nvSpPr>
        <p:spPr>
          <a:xfrm>
            <a:off x="4516927" y="6211669"/>
            <a:ext cx="115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Labrador Retriever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25A316F-7C74-4139-9E7F-15789FAEB496}"/>
              </a:ext>
            </a:extLst>
          </p:cNvPr>
          <p:cNvCxnSpPr>
            <a:cxnSpLocks/>
            <a:stCxn id="23" idx="3"/>
            <a:endCxn id="5" idx="7"/>
          </p:cNvCxnSpPr>
          <p:nvPr/>
        </p:nvCxnSpPr>
        <p:spPr>
          <a:xfrm flipH="1">
            <a:off x="3251102" y="2797098"/>
            <a:ext cx="1610777" cy="4863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88BF9A9-2466-4092-9829-334F433B5C10}"/>
              </a:ext>
            </a:extLst>
          </p:cNvPr>
          <p:cNvCxnSpPr>
            <a:cxnSpLocks/>
            <a:stCxn id="5" idx="5"/>
            <a:endCxn id="25" idx="0"/>
          </p:cNvCxnSpPr>
          <p:nvPr/>
        </p:nvCxnSpPr>
        <p:spPr>
          <a:xfrm>
            <a:off x="3251102" y="3511382"/>
            <a:ext cx="292725" cy="249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BC36CF2-5404-430C-9A87-7D99609E6BB5}"/>
              </a:ext>
            </a:extLst>
          </p:cNvPr>
          <p:cNvCxnSpPr>
            <a:cxnSpLocks/>
            <a:stCxn id="25" idx="5"/>
            <a:endCxn id="26" idx="0"/>
          </p:cNvCxnSpPr>
          <p:nvPr/>
        </p:nvCxnSpPr>
        <p:spPr>
          <a:xfrm>
            <a:off x="3660118" y="4035530"/>
            <a:ext cx="481096" cy="39760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AA8FD43-812C-4F23-B1CD-170C5B4AC7FA}"/>
              </a:ext>
            </a:extLst>
          </p:cNvPr>
          <p:cNvCxnSpPr>
            <a:cxnSpLocks/>
            <a:stCxn id="112" idx="4"/>
            <a:endCxn id="27" idx="0"/>
          </p:cNvCxnSpPr>
          <p:nvPr/>
        </p:nvCxnSpPr>
        <p:spPr>
          <a:xfrm>
            <a:off x="5069251" y="5589404"/>
            <a:ext cx="8819" cy="2417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AC9CB9A9-D337-412C-B904-B6711A718189}"/>
              </a:ext>
            </a:extLst>
          </p:cNvPr>
          <p:cNvSpPr txBox="1"/>
          <p:nvPr/>
        </p:nvSpPr>
        <p:spPr>
          <a:xfrm>
            <a:off x="5407922" y="2782688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5A8FDF4A-E1BD-43DD-9DFE-B0CDD2CFDDD5}"/>
              </a:ext>
            </a:extLst>
          </p:cNvPr>
          <p:cNvCxnSpPr>
            <a:cxnSpLocks/>
            <a:stCxn id="23" idx="5"/>
          </p:cNvCxnSpPr>
          <p:nvPr/>
        </p:nvCxnSpPr>
        <p:spPr>
          <a:xfrm>
            <a:off x="5094461" y="2797098"/>
            <a:ext cx="547650" cy="45237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FB3F0955-A112-4C4D-B46C-D54F4CFE41E4}"/>
              </a:ext>
            </a:extLst>
          </p:cNvPr>
          <p:cNvSpPr txBox="1"/>
          <p:nvPr/>
        </p:nvSpPr>
        <p:spPr>
          <a:xfrm>
            <a:off x="4367518" y="2889975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Object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1E5DEDFF-E291-479F-957C-0BCB96906681}"/>
              </a:ext>
            </a:extLst>
          </p:cNvPr>
          <p:cNvSpPr txBox="1"/>
          <p:nvPr/>
        </p:nvSpPr>
        <p:spPr>
          <a:xfrm>
            <a:off x="3436847" y="3234112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Animal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EEA3976-CE6C-4B22-9DD7-6577904F65F6}"/>
              </a:ext>
            </a:extLst>
          </p:cNvPr>
          <p:cNvSpPr txBox="1"/>
          <p:nvPr/>
        </p:nvSpPr>
        <p:spPr>
          <a:xfrm>
            <a:off x="3805645" y="3736899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Mammal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E16F7BE-DFFE-4C39-AF11-752C5748EE02}"/>
              </a:ext>
            </a:extLst>
          </p:cNvPr>
          <p:cNvSpPr txBox="1"/>
          <p:nvPr/>
        </p:nvSpPr>
        <p:spPr>
          <a:xfrm>
            <a:off x="3805645" y="4067555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Dog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7D1A1AF-A343-497C-BFF6-3F259C0B45B1}"/>
              </a:ext>
            </a:extLst>
          </p:cNvPr>
          <p:cNvSpPr/>
          <p:nvPr/>
        </p:nvSpPr>
        <p:spPr>
          <a:xfrm>
            <a:off x="4913610" y="5267062"/>
            <a:ext cx="311282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9D17C8A-390A-4777-A88E-1414BD66B13A}"/>
              </a:ext>
            </a:extLst>
          </p:cNvPr>
          <p:cNvSpPr txBox="1"/>
          <p:nvPr/>
        </p:nvSpPr>
        <p:spPr>
          <a:xfrm>
            <a:off x="5331907" y="5274460"/>
            <a:ext cx="111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Retriever</a:t>
            </a:r>
          </a:p>
        </p:txBody>
      </p: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95161A48-94AA-4B41-BC33-FD5A51B0F4D6}"/>
              </a:ext>
            </a:extLst>
          </p:cNvPr>
          <p:cNvCxnSpPr>
            <a:cxnSpLocks/>
            <a:stCxn id="26" idx="4"/>
            <a:endCxn id="112" idx="0"/>
          </p:cNvCxnSpPr>
          <p:nvPr/>
        </p:nvCxnSpPr>
        <p:spPr>
          <a:xfrm>
            <a:off x="4141214" y="4755478"/>
            <a:ext cx="928037" cy="5115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Oval 148">
            <a:extLst>
              <a:ext uri="{FF2B5EF4-FFF2-40B4-BE49-F238E27FC236}">
                <a16:creationId xmlns:a16="http://schemas.microsoft.com/office/drawing/2014/main" id="{E7B3A5EB-5199-465B-AE6A-69C2BD70CF68}"/>
              </a:ext>
            </a:extLst>
          </p:cNvPr>
          <p:cNvSpPr/>
          <p:nvPr/>
        </p:nvSpPr>
        <p:spPr>
          <a:xfrm>
            <a:off x="6428669" y="3961180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916769CC-3FAE-4F12-AC30-0CC3872D6DDB}"/>
              </a:ext>
            </a:extLst>
          </p:cNvPr>
          <p:cNvSpPr txBox="1"/>
          <p:nvPr/>
        </p:nvSpPr>
        <p:spPr>
          <a:xfrm>
            <a:off x="6221230" y="3591848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Pet</a:t>
            </a:r>
          </a:p>
        </p:txBody>
      </p: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9F907AED-9CEB-4CC2-802E-C3A0644E7A4E}"/>
              </a:ext>
            </a:extLst>
          </p:cNvPr>
          <p:cNvCxnSpPr>
            <a:cxnSpLocks/>
            <a:endCxn id="149" idx="1"/>
          </p:cNvCxnSpPr>
          <p:nvPr/>
        </p:nvCxnSpPr>
        <p:spPr>
          <a:xfrm>
            <a:off x="5948615" y="3492757"/>
            <a:ext cx="528223" cy="51562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19FFB6F4-719D-42F4-BAB0-3FD9A92BF1E5}"/>
              </a:ext>
            </a:extLst>
          </p:cNvPr>
          <p:cNvCxnSpPr>
            <a:cxnSpLocks/>
            <a:stCxn id="149" idx="3"/>
            <a:endCxn id="26" idx="7"/>
          </p:cNvCxnSpPr>
          <p:nvPr/>
        </p:nvCxnSpPr>
        <p:spPr>
          <a:xfrm flipH="1">
            <a:off x="4257505" y="4236316"/>
            <a:ext cx="2219333" cy="244026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 result for labrador retriever">
            <a:extLst>
              <a:ext uri="{FF2B5EF4-FFF2-40B4-BE49-F238E27FC236}">
                <a16:creationId xmlns:a16="http://schemas.microsoft.com/office/drawing/2014/main" id="{4DF826A3-43D5-4535-90D8-1853169D2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0350" y="1784305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4" name="TextBox 173">
            <a:extLst>
              <a:ext uri="{FF2B5EF4-FFF2-40B4-BE49-F238E27FC236}">
                <a16:creationId xmlns:a16="http://schemas.microsoft.com/office/drawing/2014/main" id="{DFA3802A-7AF8-4108-942C-03B247518A6B}"/>
              </a:ext>
            </a:extLst>
          </p:cNvPr>
          <p:cNvSpPr txBox="1"/>
          <p:nvPr/>
        </p:nvSpPr>
        <p:spPr>
          <a:xfrm>
            <a:off x="8888717" y="3624570"/>
            <a:ext cx="2631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is this?</a:t>
            </a:r>
          </a:p>
        </p:txBody>
      </p:sp>
      <p:sp>
        <p:nvSpPr>
          <p:cNvPr id="66" name="Title 1">
            <a:extLst>
              <a:ext uri="{FF2B5EF4-FFF2-40B4-BE49-F238E27FC236}">
                <a16:creationId xmlns:a16="http://schemas.microsoft.com/office/drawing/2014/main" id="{BE6F3F67-57C9-40B1-82A1-D52495CA0065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Semantics of Language is Complex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373A2B4-955C-411A-BE4B-5151BF0261CC}"/>
              </a:ext>
            </a:extLst>
          </p:cNvPr>
          <p:cNvSpPr txBox="1"/>
          <p:nvPr/>
        </p:nvSpPr>
        <p:spPr>
          <a:xfrm>
            <a:off x="510661" y="1000047"/>
            <a:ext cx="106584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Human language classifies the same object into multiple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What are the conditional probabilities?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Computation depends on semantics!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99B397C-AE4E-4ED5-8C2A-F08266291CDB}"/>
              </a:ext>
            </a:extLst>
          </p:cNvPr>
          <p:cNvSpPr txBox="1"/>
          <p:nvPr/>
        </p:nvSpPr>
        <p:spPr>
          <a:xfrm>
            <a:off x="3372677" y="2483800"/>
            <a:ext cx="14647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p(object)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DD3237D-7509-4857-9A8C-F89E46DD5B9A}"/>
              </a:ext>
            </a:extLst>
          </p:cNvPr>
          <p:cNvSpPr txBox="1"/>
          <p:nvPr/>
        </p:nvSpPr>
        <p:spPr>
          <a:xfrm>
            <a:off x="149902" y="3168236"/>
            <a:ext cx="2902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animal|object</a:t>
            </a:r>
            <a:r>
              <a:rPr lang="en-US" b="1" dirty="0"/>
              <a:t>)p(object)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4876413-798D-4D12-9E4C-1E5BBEEF9659}"/>
              </a:ext>
            </a:extLst>
          </p:cNvPr>
          <p:cNvSpPr txBox="1"/>
          <p:nvPr/>
        </p:nvSpPr>
        <p:spPr>
          <a:xfrm>
            <a:off x="174091" y="3775859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mamal|animal</a:t>
            </a:r>
            <a:r>
              <a:rPr lang="en-US" b="1" dirty="0"/>
              <a:t>)…p(object)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308497C-54CD-4087-BCE7-ACFB28A96794}"/>
              </a:ext>
            </a:extLst>
          </p:cNvPr>
          <p:cNvSpPr txBox="1"/>
          <p:nvPr/>
        </p:nvSpPr>
        <p:spPr>
          <a:xfrm>
            <a:off x="873839" y="4446262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dog|mamal</a:t>
            </a:r>
            <a:r>
              <a:rPr lang="en-US" b="1" dirty="0"/>
              <a:t>)…p(object)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4447F30-F5F0-4C97-919A-0B3DA3ABE302}"/>
              </a:ext>
            </a:extLst>
          </p:cNvPr>
          <p:cNvSpPr txBox="1"/>
          <p:nvPr/>
        </p:nvSpPr>
        <p:spPr>
          <a:xfrm>
            <a:off x="1855619" y="5238551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retriever|dog</a:t>
            </a:r>
            <a:r>
              <a:rPr lang="en-US" b="1" dirty="0"/>
              <a:t>)…p(object)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27FB23C-AAEE-4D04-8386-C351C619D31D}"/>
              </a:ext>
            </a:extLst>
          </p:cNvPr>
          <p:cNvSpPr txBox="1"/>
          <p:nvPr/>
        </p:nvSpPr>
        <p:spPr>
          <a:xfrm>
            <a:off x="510661" y="5823387"/>
            <a:ext cx="4454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p(Labrador </a:t>
            </a:r>
            <a:r>
              <a:rPr lang="en-US" b="1" dirty="0" err="1"/>
              <a:t>retriever|retriever</a:t>
            </a:r>
            <a:r>
              <a:rPr lang="en-US" b="1" dirty="0"/>
              <a:t>)…p(object)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72B1D3D1-D808-4B8F-95AD-840A7073CBC9}"/>
              </a:ext>
            </a:extLst>
          </p:cNvPr>
          <p:cNvSpPr txBox="1"/>
          <p:nvPr/>
        </p:nvSpPr>
        <p:spPr>
          <a:xfrm>
            <a:off x="6113075" y="3959119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p(pet|…)…p(object)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A07F5B7-9C6C-4050-A42A-D584A13F1D8F}"/>
              </a:ext>
            </a:extLst>
          </p:cNvPr>
          <p:cNvSpPr txBox="1"/>
          <p:nvPr/>
        </p:nvSpPr>
        <p:spPr>
          <a:xfrm>
            <a:off x="3708287" y="4455396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dog|pet</a:t>
            </a:r>
            <a:r>
              <a:rPr lang="en-US" b="1" dirty="0"/>
              <a:t>)…p(object)</a:t>
            </a:r>
          </a:p>
        </p:txBody>
      </p:sp>
    </p:spTree>
    <p:extLst>
      <p:ext uri="{BB962C8B-B14F-4D97-AF65-F5344CB8AC3E}">
        <p14:creationId xmlns:p14="http://schemas.microsoft.com/office/powerpoint/2010/main" val="1547984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/>
      <p:bldP spid="149" grpId="0" animBg="1"/>
      <p:bldP spid="150" grpId="0"/>
      <p:bldP spid="76" grpId="0"/>
      <p:bldP spid="79" grpId="0"/>
      <p:bldP spid="80" grpId="0"/>
      <p:bldP spid="81" grpId="0"/>
      <p:bldP spid="83" grpId="0"/>
      <p:bldP spid="86" grpId="0"/>
      <p:bldP spid="92" grpId="0"/>
      <p:bldP spid="94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Integrating Datasets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Need to integrate multiple datasets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Integration of the datasets requires integration of classification terms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Integrate terms by shortest path on </a:t>
            </a:r>
            <a:r>
              <a:rPr lang="en-US" sz="2800" dirty="0" err="1"/>
              <a:t>WordTree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common term to integrate bounding box and extensive classification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79796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Elements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Evolution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Parameterization of bounding boxes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Evaluation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Multiple prior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priors for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Solving the object detection problem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Working with multiple scales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Integrating datasets involves complex language problem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537846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6422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Real-world scenes are cluttered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80D4BC-04D8-439D-84EF-4CA110829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334" y="2179770"/>
            <a:ext cx="6363251" cy="4256139"/>
          </a:xfrm>
          <a:prstGeom prst="rect">
            <a:avLst/>
          </a:prstGeom>
        </p:spPr>
      </p:pic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B6A32BE2-92CD-42DA-B8DE-CBAA4C5D6532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Hard to uniquely detect and classify all objects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This object is both a vase and a potted plant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C2349D0-7C8E-4DCE-AE41-070B6714282D}"/>
              </a:ext>
            </a:extLst>
          </p:cNvPr>
          <p:cNvCxnSpPr/>
          <p:nvPr/>
        </p:nvCxnSpPr>
        <p:spPr>
          <a:xfrm>
            <a:off x="4521200" y="3667760"/>
            <a:ext cx="2768600" cy="2590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560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Occultation is common in real-world scenes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4E423B-77DA-41B7-87C5-56C4E64EC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4382" y="1803884"/>
            <a:ext cx="6489026" cy="4836160"/>
          </a:xfrm>
          <a:prstGeom prst="rect">
            <a:avLst/>
          </a:prstGeom>
        </p:spPr>
      </p:pic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How many people are in this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Are these heads or people?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is this object?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</p:cNvCxnSpPr>
          <p:nvPr/>
        </p:nvCxnSpPr>
        <p:spPr>
          <a:xfrm flipV="1">
            <a:off x="3495040" y="3205480"/>
            <a:ext cx="5349240" cy="436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3804920" y="4439920"/>
            <a:ext cx="3662680" cy="182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655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– Trade-offs of speed, categories and accuracy 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1716066"/>
            <a:ext cx="4683331" cy="4647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Selection of object detection models has multi-dimensional trade-offs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Less confidence in classification with increasing number of categories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Lower complexity straight-through models are faster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Chose model to meet requirements</a:t>
            </a:r>
          </a:p>
          <a:p>
            <a:pPr>
              <a:spcBef>
                <a:spcPts val="400"/>
              </a:spcBef>
            </a:pPr>
            <a:endParaRPr lang="en-GB" sz="2400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  <a:stCxn id="15" idx="0"/>
            <a:endCxn id="18" idx="2"/>
          </p:cNvCxnSpPr>
          <p:nvPr/>
        </p:nvCxnSpPr>
        <p:spPr>
          <a:xfrm flipH="1" flipV="1">
            <a:off x="7565705" y="2962422"/>
            <a:ext cx="2837160" cy="191921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6096000" y="6174297"/>
            <a:ext cx="548431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3129608-75E5-4CF9-857E-3562E6585D72}"/>
              </a:ext>
            </a:extLst>
          </p:cNvPr>
          <p:cNvCxnSpPr>
            <a:cxnSpLocks/>
          </p:cNvCxnSpPr>
          <p:nvPr/>
        </p:nvCxnSpPr>
        <p:spPr>
          <a:xfrm flipV="1">
            <a:off x="6096000" y="1897693"/>
            <a:ext cx="0" cy="427660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7F5764A-D9B3-492A-8C35-D3DC0C6B6336}"/>
              </a:ext>
            </a:extLst>
          </p:cNvPr>
          <p:cNvSpPr txBox="1"/>
          <p:nvPr/>
        </p:nvSpPr>
        <p:spPr>
          <a:xfrm>
            <a:off x="9225418" y="4881636"/>
            <a:ext cx="23548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Single shot detectors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E22256-9E90-4012-BCD6-082310C965CC}"/>
              </a:ext>
            </a:extLst>
          </p:cNvPr>
          <p:cNvSpPr txBox="1"/>
          <p:nvPr/>
        </p:nvSpPr>
        <p:spPr>
          <a:xfrm>
            <a:off x="6966557" y="6174297"/>
            <a:ext cx="4039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frame rate - speed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B40FBA-E765-4B3F-85F4-8CA489D7CF6A}"/>
              </a:ext>
            </a:extLst>
          </p:cNvPr>
          <p:cNvSpPr txBox="1"/>
          <p:nvPr/>
        </p:nvSpPr>
        <p:spPr>
          <a:xfrm rot="16200000">
            <a:off x="3635531" y="3829689"/>
            <a:ext cx="4325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number of categories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ADAD08-D768-4708-A39A-2C6D52BE9D03}"/>
              </a:ext>
            </a:extLst>
          </p:cNvPr>
          <p:cNvSpPr txBox="1"/>
          <p:nvPr/>
        </p:nvSpPr>
        <p:spPr>
          <a:xfrm>
            <a:off x="6252559" y="2131425"/>
            <a:ext cx="26262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Complex multi-step models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9719101-C723-48E2-9535-33A8F0E055E5}"/>
              </a:ext>
            </a:extLst>
          </p:cNvPr>
          <p:cNvSpPr txBox="1"/>
          <p:nvPr/>
        </p:nvSpPr>
        <p:spPr>
          <a:xfrm rot="1932879">
            <a:off x="7618124" y="3290521"/>
            <a:ext cx="34987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model complexity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0AD9865-9E35-4625-8455-F758CD513CEF}"/>
              </a:ext>
            </a:extLst>
          </p:cNvPr>
          <p:cNvCxnSpPr>
            <a:cxnSpLocks/>
          </p:cNvCxnSpPr>
          <p:nvPr/>
        </p:nvCxnSpPr>
        <p:spPr>
          <a:xfrm>
            <a:off x="7183677" y="3112718"/>
            <a:ext cx="0" cy="24938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092CA4C-A71E-401B-8138-CE2F1181680C}"/>
              </a:ext>
            </a:extLst>
          </p:cNvPr>
          <p:cNvSpPr txBox="1"/>
          <p:nvPr/>
        </p:nvSpPr>
        <p:spPr>
          <a:xfrm rot="5400000">
            <a:off x="4677472" y="4026242"/>
            <a:ext cx="40396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confidence – </a:t>
            </a:r>
          </a:p>
          <a:p>
            <a:pPr algn="ctr"/>
            <a:r>
              <a:rPr lang="en-US" sz="2400" dirty="0"/>
              <a:t>Classification accuracy</a:t>
            </a:r>
          </a:p>
        </p:txBody>
      </p:sp>
    </p:spTree>
    <p:extLst>
      <p:ext uri="{BB962C8B-B14F-4D97-AF65-F5344CB8AC3E}">
        <p14:creationId xmlns:p14="http://schemas.microsoft.com/office/powerpoint/2010/main" val="4237853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  <p:bldP spid="22" grpId="0"/>
      <p:bldP spid="2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10614</TotalTime>
  <Words>3357</Words>
  <Application>Microsoft Office PowerPoint</Application>
  <PresentationFormat>Widescreen</PresentationFormat>
  <Paragraphs>528</Paragraphs>
  <Slides>62</Slides>
  <Notes>25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72" baseType="lpstr">
      <vt:lpstr>Arial</vt:lpstr>
      <vt:lpstr>Calibri</vt:lpstr>
      <vt:lpstr>Calibri Light</vt:lpstr>
      <vt:lpstr>Cambria Math</vt:lpstr>
      <vt:lpstr>Courier New</vt:lpstr>
      <vt:lpstr>Inter</vt:lpstr>
      <vt:lpstr>Segoe</vt:lpstr>
      <vt:lpstr>Segoe UI</vt:lpstr>
      <vt:lpstr>Segoe UI Light</vt:lpstr>
      <vt:lpstr>Office Theme</vt:lpstr>
      <vt:lpstr>PowerPoint Presentation</vt:lpstr>
      <vt:lpstr>Overview of Object Detection</vt:lpstr>
      <vt:lpstr>Overview of Object Detection</vt:lpstr>
      <vt:lpstr>Lesson Overview</vt:lpstr>
      <vt:lpstr>PowerPoint Presentation</vt:lpstr>
      <vt:lpstr>Overview of Object Detection</vt:lpstr>
      <vt:lpstr>Overview of Object Detection</vt:lpstr>
      <vt:lpstr>Overview of Object Detection</vt:lpstr>
      <vt:lpstr>Overview of Object Detection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Evaluation of object detection</vt:lpstr>
      <vt:lpstr>    Evaluation of object detection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Training with Class Imbalance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 Elston</dc:creator>
  <cp:lastModifiedBy>Stephe Elston</cp:lastModifiedBy>
  <cp:revision>337</cp:revision>
  <cp:lastPrinted>2019-12-06T01:30:02Z</cp:lastPrinted>
  <dcterms:created xsi:type="dcterms:W3CDTF">2019-11-27T16:52:28Z</dcterms:created>
  <dcterms:modified xsi:type="dcterms:W3CDTF">2022-05-17T01:13:00Z</dcterms:modified>
</cp:coreProperties>
</file>

<file path=docProps/thumbnail.jpeg>
</file>